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32"/>
  </p:notesMasterIdLst>
  <p:sldIdLst>
    <p:sldId id="256" r:id="rId2"/>
    <p:sldId id="568" r:id="rId3"/>
    <p:sldId id="569" r:id="rId4"/>
    <p:sldId id="570" r:id="rId5"/>
    <p:sldId id="629" r:id="rId6"/>
    <p:sldId id="630" r:id="rId7"/>
    <p:sldId id="270" r:id="rId8"/>
    <p:sldId id="632" r:id="rId9"/>
    <p:sldId id="646" r:id="rId10"/>
    <p:sldId id="647" r:id="rId11"/>
    <p:sldId id="631" r:id="rId12"/>
    <p:sldId id="618" r:id="rId13"/>
    <p:sldId id="529" r:id="rId14"/>
    <p:sldId id="530" r:id="rId15"/>
    <p:sldId id="636" r:id="rId16"/>
    <p:sldId id="275" r:id="rId17"/>
    <p:sldId id="633" r:id="rId18"/>
    <p:sldId id="634" r:id="rId19"/>
    <p:sldId id="617" r:id="rId20"/>
    <p:sldId id="635" r:id="rId21"/>
    <p:sldId id="637" r:id="rId22"/>
    <p:sldId id="638" r:id="rId23"/>
    <p:sldId id="639" r:id="rId24"/>
    <p:sldId id="640" r:id="rId25"/>
    <p:sldId id="273" r:id="rId26"/>
    <p:sldId id="532" r:id="rId27"/>
    <p:sldId id="535" r:id="rId28"/>
    <p:sldId id="533" r:id="rId29"/>
    <p:sldId id="534" r:id="rId30"/>
    <p:sldId id="536" r:id="rId31"/>
    <p:sldId id="537" r:id="rId32"/>
    <p:sldId id="538" r:id="rId33"/>
    <p:sldId id="539" r:id="rId34"/>
    <p:sldId id="540" r:id="rId35"/>
    <p:sldId id="541" r:id="rId36"/>
    <p:sldId id="611" r:id="rId37"/>
    <p:sldId id="572" r:id="rId38"/>
    <p:sldId id="616" r:id="rId39"/>
    <p:sldId id="542" r:id="rId40"/>
    <p:sldId id="543" r:id="rId41"/>
    <p:sldId id="531" r:id="rId42"/>
    <p:sldId id="544" r:id="rId43"/>
    <p:sldId id="545" r:id="rId44"/>
    <p:sldId id="546" r:id="rId45"/>
    <p:sldId id="547" r:id="rId46"/>
    <p:sldId id="548" r:id="rId47"/>
    <p:sldId id="549" r:id="rId48"/>
    <p:sldId id="550" r:id="rId49"/>
    <p:sldId id="551" r:id="rId50"/>
    <p:sldId id="619" r:id="rId51"/>
    <p:sldId id="620" r:id="rId52"/>
    <p:sldId id="612" r:id="rId53"/>
    <p:sldId id="609" r:id="rId54"/>
    <p:sldId id="610" r:id="rId55"/>
    <p:sldId id="552" r:id="rId56"/>
    <p:sldId id="555" r:id="rId57"/>
    <p:sldId id="553" r:id="rId58"/>
    <p:sldId id="554" r:id="rId59"/>
    <p:sldId id="285" r:id="rId60"/>
    <p:sldId id="315" r:id="rId61"/>
    <p:sldId id="316" r:id="rId62"/>
    <p:sldId id="317" r:id="rId63"/>
    <p:sldId id="558" r:id="rId64"/>
    <p:sldId id="559" r:id="rId65"/>
    <p:sldId id="560" r:id="rId66"/>
    <p:sldId id="561" r:id="rId67"/>
    <p:sldId id="565" r:id="rId68"/>
    <p:sldId id="594" r:id="rId69"/>
    <p:sldId id="318" r:id="rId70"/>
    <p:sldId id="319" r:id="rId71"/>
    <p:sldId id="322" r:id="rId72"/>
    <p:sldId id="575" r:id="rId73"/>
    <p:sldId id="360" r:id="rId74"/>
    <p:sldId id="323" r:id="rId75"/>
    <p:sldId id="576" r:id="rId76"/>
    <p:sldId id="573" r:id="rId77"/>
    <p:sldId id="574" r:id="rId78"/>
    <p:sldId id="326" r:id="rId79"/>
    <p:sldId id="328" r:id="rId80"/>
    <p:sldId id="330" r:id="rId81"/>
    <p:sldId id="641" r:id="rId82"/>
    <p:sldId id="615" r:id="rId83"/>
    <p:sldId id="614" r:id="rId84"/>
    <p:sldId id="596" r:id="rId85"/>
    <p:sldId id="664" r:id="rId86"/>
    <p:sldId id="665" r:id="rId87"/>
    <p:sldId id="666" r:id="rId88"/>
    <p:sldId id="667" r:id="rId89"/>
    <p:sldId id="597" r:id="rId90"/>
    <p:sldId id="598" r:id="rId91"/>
    <p:sldId id="599" r:id="rId92"/>
    <p:sldId id="600" r:id="rId93"/>
    <p:sldId id="604" r:id="rId94"/>
    <p:sldId id="605" r:id="rId95"/>
    <p:sldId id="606" r:id="rId96"/>
    <p:sldId id="590" r:id="rId97"/>
    <p:sldId id="591" r:id="rId98"/>
    <p:sldId id="592" r:id="rId99"/>
    <p:sldId id="593" r:id="rId100"/>
    <p:sldId id="668" r:id="rId101"/>
    <p:sldId id="669" r:id="rId102"/>
    <p:sldId id="670" r:id="rId103"/>
    <p:sldId id="671" r:id="rId104"/>
    <p:sldId id="672" r:id="rId105"/>
    <p:sldId id="649" r:id="rId106"/>
    <p:sldId id="651" r:id="rId107"/>
    <p:sldId id="652" r:id="rId108"/>
    <p:sldId id="653" r:id="rId109"/>
    <p:sldId id="577" r:id="rId110"/>
    <p:sldId id="578" r:id="rId111"/>
    <p:sldId id="579" r:id="rId112"/>
    <p:sldId id="580" r:id="rId113"/>
    <p:sldId id="581" r:id="rId114"/>
    <p:sldId id="582" r:id="rId115"/>
    <p:sldId id="583" r:id="rId116"/>
    <p:sldId id="584" r:id="rId117"/>
    <p:sldId id="585" r:id="rId118"/>
    <p:sldId id="586" r:id="rId119"/>
    <p:sldId id="587" r:id="rId120"/>
    <p:sldId id="613" r:id="rId121"/>
    <p:sldId id="663" r:id="rId122"/>
    <p:sldId id="654" r:id="rId123"/>
    <p:sldId id="662" r:id="rId124"/>
    <p:sldId id="655" r:id="rId125"/>
    <p:sldId id="661" r:id="rId126"/>
    <p:sldId id="656" r:id="rId127"/>
    <p:sldId id="660" r:id="rId128"/>
    <p:sldId id="657" r:id="rId129"/>
    <p:sldId id="659" r:id="rId130"/>
    <p:sldId id="658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17599-7808-41A7-B7B3-2F7999405696}" type="datetimeFigureOut">
              <a:rPr lang="en-IN" smtClean="0"/>
              <a:pPr/>
              <a:t>17-09-2018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44EB0-B7C2-40AA-BDFD-562899EAFEE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8BFD65-9EDC-412C-93A0-1560C00CB9BD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3B0BED-1757-459F-A646-A3B87CB63502}" type="slidenum">
              <a:rPr lang="en-US" altLang="en-US" smtClean="0">
                <a:latin typeface="Arial" pitchFamily="34" charset="0"/>
              </a:rPr>
              <a:pPr/>
              <a:t>90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67D6BD-CAF4-4F0C-8E86-84C820D18749}" type="slidenum">
              <a:rPr lang="en-US" altLang="en-US" smtClean="0">
                <a:latin typeface="Arial" pitchFamily="34" charset="0"/>
              </a:rPr>
              <a:pPr/>
              <a:t>95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Management of chronic heart failure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err="1" smtClean="0"/>
              <a:t>Dr.Suresh.S</a:t>
            </a:r>
            <a:endParaRPr lang="en-IN" dirty="0" smtClean="0"/>
          </a:p>
          <a:p>
            <a:r>
              <a:rPr lang="en-IN" dirty="0" smtClean="0"/>
              <a:t>SR </a:t>
            </a:r>
            <a:r>
              <a:rPr lang="en-IN" dirty="0" smtClean="0"/>
              <a:t>Cardiology</a:t>
            </a:r>
          </a:p>
          <a:p>
            <a:r>
              <a:rPr lang="en-IN" dirty="0" smtClean="0"/>
              <a:t>Calicut medical college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4834"/>
          <a:stretch>
            <a:fillRect/>
          </a:stretch>
        </p:blipFill>
        <p:spPr bwMode="auto">
          <a:xfrm>
            <a:off x="457200" y="-533401"/>
            <a:ext cx="8411964" cy="773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Surgical treatment for heart failure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High risk revascularisation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Mitral valve procedure(</a:t>
            </a:r>
            <a:r>
              <a:rPr lang="en-IN" dirty="0" err="1" smtClean="0"/>
              <a:t>annuloplasty</a:t>
            </a:r>
            <a:r>
              <a:rPr lang="en-IN" dirty="0" smtClean="0"/>
              <a:t>, </a:t>
            </a:r>
            <a:r>
              <a:rPr lang="en-IN" dirty="0" err="1" smtClean="0"/>
              <a:t>coapsy</a:t>
            </a:r>
            <a:r>
              <a:rPr lang="en-IN" dirty="0" smtClean="0"/>
              <a:t> device, MVR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Ventricular restoration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Batista procedure– poor long term effect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Cooley,s</a:t>
            </a:r>
            <a:r>
              <a:rPr lang="en-IN" dirty="0" smtClean="0"/>
              <a:t> procedure—linear closure of </a:t>
            </a:r>
            <a:r>
              <a:rPr lang="en-IN" dirty="0" err="1" smtClean="0"/>
              <a:t>aneurysmal</a:t>
            </a:r>
            <a:r>
              <a:rPr lang="en-IN" dirty="0" smtClean="0"/>
              <a:t> segment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Jatene</a:t>
            </a:r>
            <a:r>
              <a:rPr lang="en-IN" dirty="0" smtClean="0"/>
              <a:t>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Dor</a:t>
            </a:r>
            <a:r>
              <a:rPr lang="en-IN" dirty="0" smtClean="0"/>
              <a:t>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Cardiac support device(</a:t>
            </a:r>
            <a:r>
              <a:rPr lang="en-IN" dirty="0" err="1" smtClean="0"/>
              <a:t>myosplint</a:t>
            </a:r>
            <a:r>
              <a:rPr lang="en-IN" dirty="0" smtClean="0"/>
              <a:t> </a:t>
            </a:r>
            <a:r>
              <a:rPr lang="en-IN" dirty="0" err="1" smtClean="0"/>
              <a:t>device,CorCap</a:t>
            </a:r>
            <a:r>
              <a:rPr lang="en-IN" dirty="0" smtClean="0"/>
              <a:t> device)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3426" name="Picture 2" descr="Image result for batista proced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35522" name="Picture 2" descr="Image result for batista proced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129343"/>
            <a:ext cx="8302625" cy="6233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Cardiac support device(</a:t>
            </a:r>
            <a:r>
              <a:rPr lang="en-IN" dirty="0" err="1" smtClean="0"/>
              <a:t>myosplint</a:t>
            </a:r>
            <a:r>
              <a:rPr lang="en-IN" dirty="0" smtClean="0"/>
              <a:t> </a:t>
            </a:r>
            <a:r>
              <a:rPr lang="en-IN" dirty="0" err="1" smtClean="0"/>
              <a:t>device,CorCap</a:t>
            </a:r>
            <a:r>
              <a:rPr lang="en-IN" dirty="0" smtClean="0"/>
              <a:t> device)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1812358"/>
            <a:ext cx="8607425" cy="4969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Myosplint</a:t>
            </a:r>
            <a:r>
              <a:rPr lang="en-IN" dirty="0" smtClean="0"/>
              <a:t> device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466975"/>
            <a:ext cx="5673973" cy="4391025"/>
          </a:xfrm>
          <a:prstGeom prst="rect">
            <a:avLst/>
          </a:prstGeom>
          <a:noFill/>
        </p:spPr>
      </p:pic>
      <p:pic>
        <p:nvPicPr>
          <p:cNvPr id="6" name="Picture 2" descr="Image result for myocor maple grove mn myosplint dev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3849"/>
            <a:ext cx="3296050" cy="2647951"/>
          </a:xfrm>
          <a:prstGeom prst="rect">
            <a:avLst/>
          </a:prstGeom>
          <a:noFill/>
        </p:spPr>
      </p:pic>
      <p:pic>
        <p:nvPicPr>
          <p:cNvPr id="7" name="Picture 4" descr="Image result for myocor maple grove mn myosplint dev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16498"/>
            <a:ext cx="4038600" cy="1836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733800" y="1524000"/>
            <a:ext cx="441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886200" y="2743200"/>
            <a:ext cx="441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3352800" y="3581400"/>
            <a:ext cx="441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NEWER MODALITIES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IN" dirty="0" smtClean="0"/>
              <a:t>Cardiac contractility modulation</a:t>
            </a:r>
            <a:endParaRPr lang="en-IN" dirty="0"/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0"/>
            <a:ext cx="34575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13" y="609600"/>
            <a:ext cx="9167813" cy="20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37706"/>
          <a:stretch>
            <a:fillRect/>
          </a:stretch>
        </p:blipFill>
        <p:spPr bwMode="auto">
          <a:xfrm>
            <a:off x="3048000" y="4038600"/>
            <a:ext cx="28236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60610"/>
          <a:stretch>
            <a:fillRect/>
          </a:stretch>
        </p:blipFill>
        <p:spPr bwMode="auto">
          <a:xfrm>
            <a:off x="5091113" y="2133600"/>
            <a:ext cx="45862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5227" t="7292" r="16837" b="2083"/>
          <a:stretch>
            <a:fillRect/>
          </a:stretch>
        </p:blipFill>
        <p:spPr bwMode="auto">
          <a:xfrm>
            <a:off x="0" y="762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 cstate="print"/>
          <a:srcRect b="38047"/>
          <a:stretch>
            <a:fillRect/>
          </a:stretch>
        </p:blipFill>
        <p:spPr bwMode="auto">
          <a:xfrm>
            <a:off x="-76200" y="2286000"/>
            <a:ext cx="545244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IN" dirty="0" smtClean="0"/>
              <a:t>Spinal cord stimulation</a:t>
            </a:r>
            <a:endParaRPr lang="en-IN" dirty="0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 r="48026"/>
          <a:stretch>
            <a:fillRect/>
          </a:stretch>
        </p:blipFill>
        <p:spPr bwMode="auto">
          <a:xfrm>
            <a:off x="0" y="609600"/>
            <a:ext cx="60198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3286125"/>
            <a:ext cx="42386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2632"/>
          <a:stretch>
            <a:fillRect/>
          </a:stretch>
        </p:blipFill>
        <p:spPr bwMode="auto">
          <a:xfrm>
            <a:off x="3657600" y="1219200"/>
            <a:ext cx="54864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784949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IN" dirty="0" smtClean="0"/>
              <a:t>Carotid sinus nerve stimulation</a:t>
            </a:r>
            <a:endParaRPr lang="en-IN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1200"/>
            <a:ext cx="664163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96630"/>
            <a:ext cx="3811864" cy="35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9938" y="2895599"/>
            <a:ext cx="2874061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IN" dirty="0" smtClean="0"/>
              <a:t>Cervical </a:t>
            </a:r>
            <a:r>
              <a:rPr lang="en-IN" dirty="0" err="1" smtClean="0"/>
              <a:t>vagal</a:t>
            </a:r>
            <a:r>
              <a:rPr lang="en-IN" dirty="0" smtClean="0"/>
              <a:t> nerve stimulation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8602228" cy="125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743200"/>
            <a:ext cx="74866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Cervical vagal nerve stimulation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67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05250"/>
            <a:ext cx="46386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0" y="0"/>
            <a:ext cx="46672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750" y="3438525"/>
            <a:ext cx="46672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Intra cardiac AV nodal stimulation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02" y="1371600"/>
            <a:ext cx="861809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46" y="2671763"/>
            <a:ext cx="8251554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-152400"/>
            <a:ext cx="8229600" cy="1143000"/>
          </a:xfrm>
        </p:spPr>
        <p:txBody>
          <a:bodyPr/>
          <a:lstStyle/>
          <a:p>
            <a:r>
              <a:rPr lang="en-IN" dirty="0" smtClean="0"/>
              <a:t>RV pressure monitoring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 t="20949"/>
          <a:stretch>
            <a:fillRect/>
          </a:stretch>
        </p:blipFill>
        <p:spPr bwMode="auto">
          <a:xfrm>
            <a:off x="0" y="823853"/>
            <a:ext cx="5410200" cy="326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6" y="4495800"/>
            <a:ext cx="6257924" cy="16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LA pressure monitoring(Heart-POD)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1"/>
            <a:ext cx="8229599" cy="146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956027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3886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19400" cy="2209800"/>
          </a:xfrm>
        </p:spPr>
        <p:txBody>
          <a:bodyPr>
            <a:noAutofit/>
          </a:bodyPr>
          <a:lstStyle/>
          <a:p>
            <a:pPr algn="l"/>
            <a:r>
              <a:rPr lang="en-IN" sz="3200" dirty="0" smtClean="0">
                <a:solidFill>
                  <a:srgbClr val="FF0000"/>
                </a:solidFill>
              </a:rPr>
              <a:t>Pulmonary artery pressure monitoring</a:t>
            </a:r>
            <a:br>
              <a:rPr lang="en-IN" sz="3200" dirty="0" smtClean="0">
                <a:solidFill>
                  <a:srgbClr val="FF0000"/>
                </a:solidFill>
              </a:rPr>
            </a:br>
            <a:r>
              <a:rPr lang="en-IN" sz="3200" dirty="0" smtClean="0">
                <a:solidFill>
                  <a:srgbClr val="FF0000"/>
                </a:solidFill>
              </a:rPr>
              <a:t>(</a:t>
            </a:r>
            <a:r>
              <a:rPr lang="en-IN" sz="3200" dirty="0" err="1" smtClean="0">
                <a:solidFill>
                  <a:srgbClr val="FF0000"/>
                </a:solidFill>
              </a:rPr>
              <a:t>cardioMEMS</a:t>
            </a:r>
            <a:r>
              <a:rPr lang="en-IN" sz="3200" dirty="0" smtClean="0">
                <a:solidFill>
                  <a:srgbClr val="FF0000"/>
                </a:solidFill>
              </a:rPr>
              <a:t>)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7625"/>
            <a:ext cx="669607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3170237"/>
            <a:ext cx="3352800" cy="4525963"/>
          </a:xfrm>
        </p:spPr>
        <p:txBody>
          <a:bodyPr>
            <a:normAutofit/>
          </a:bodyPr>
          <a:lstStyle/>
          <a:p>
            <a:r>
              <a:rPr lang="en-IN" sz="2400" dirty="0" smtClean="0"/>
              <a:t>Monitors PAP</a:t>
            </a:r>
          </a:p>
          <a:p>
            <a:r>
              <a:rPr lang="en-IN" sz="2400" dirty="0" smtClean="0"/>
              <a:t>Reduces rate and duration of CHF related hospitalization (</a:t>
            </a:r>
            <a:r>
              <a:rPr lang="en-IN" sz="2400" b="1" dirty="0" smtClean="0">
                <a:solidFill>
                  <a:srgbClr val="FF0000"/>
                </a:solidFill>
              </a:rPr>
              <a:t>CHAMPION</a:t>
            </a:r>
            <a:r>
              <a:rPr lang="en-IN" sz="2400" dirty="0" smtClean="0"/>
              <a:t> </a:t>
            </a:r>
            <a:r>
              <a:rPr lang="en-IN" sz="2400" b="1" dirty="0" smtClean="0">
                <a:solidFill>
                  <a:srgbClr val="FF0000"/>
                </a:solidFill>
              </a:rPr>
              <a:t>study</a:t>
            </a:r>
            <a:r>
              <a:rPr lang="en-IN" sz="2400" dirty="0" smtClean="0"/>
              <a:t>)</a:t>
            </a: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0"/>
            <a:ext cx="6172200" cy="1417638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Controlled </a:t>
            </a:r>
            <a:r>
              <a:rPr lang="en-IN" b="1" dirty="0" err="1" smtClean="0">
                <a:solidFill>
                  <a:srgbClr val="FF0000"/>
                </a:solidFill>
              </a:rPr>
              <a:t>interatrial</a:t>
            </a:r>
            <a:r>
              <a:rPr lang="en-IN" b="1" dirty="0" smtClean="0">
                <a:solidFill>
                  <a:srgbClr val="FF0000"/>
                </a:solidFill>
              </a:rPr>
              <a:t> shunt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 t="32432"/>
          <a:stretch>
            <a:fillRect/>
          </a:stretch>
        </p:blipFill>
        <p:spPr bwMode="auto">
          <a:xfrm>
            <a:off x="-152400" y="-228600"/>
            <a:ext cx="3219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981200"/>
            <a:ext cx="44862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4467225"/>
            <a:ext cx="4200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1047750"/>
            <a:ext cx="49244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Ventricular restoration device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0" y="1095375"/>
            <a:ext cx="50482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0"/>
            <a:ext cx="26479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3962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67300"/>
            <a:ext cx="40290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31" y="533400"/>
            <a:ext cx="893076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Indication of </a:t>
            </a:r>
            <a:r>
              <a:rPr lang="en-IN" dirty="0" err="1" smtClean="0"/>
              <a:t>Ivabradine</a:t>
            </a:r>
            <a:r>
              <a:rPr lang="en-IN" dirty="0" smtClean="0"/>
              <a:t> in EF&lt;35,SR,HR&gt;70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I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</a:t>
            </a:r>
            <a:r>
              <a:rPr lang="en-IN" dirty="0" err="1" smtClean="0"/>
              <a:t>IIa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</a:t>
            </a:r>
            <a:r>
              <a:rPr lang="en-IN" dirty="0" err="1" smtClean="0"/>
              <a:t>IIb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III</a:t>
            </a:r>
            <a:endParaRPr lang="en-IN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Indication of </a:t>
            </a:r>
            <a:r>
              <a:rPr lang="en-IN" dirty="0" err="1" smtClean="0"/>
              <a:t>Ivabradine</a:t>
            </a:r>
            <a:r>
              <a:rPr lang="en-IN" dirty="0" smtClean="0"/>
              <a:t> in EF&lt;35,SR,HR&gt;70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I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>
                <a:solidFill>
                  <a:srgbClr val="FF0000"/>
                </a:solidFill>
              </a:rPr>
              <a:t>Class </a:t>
            </a:r>
            <a:r>
              <a:rPr lang="en-IN" dirty="0" err="1" smtClean="0">
                <a:solidFill>
                  <a:srgbClr val="FF0000"/>
                </a:solidFill>
              </a:rPr>
              <a:t>IIa</a:t>
            </a:r>
            <a:endParaRPr lang="en-IN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</a:t>
            </a:r>
            <a:r>
              <a:rPr lang="en-IN" dirty="0" err="1" smtClean="0"/>
              <a:t>IIb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Class III</a:t>
            </a:r>
            <a:endParaRPr lang="en-IN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Which of the following is false regarding target dose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Metoprolol</a:t>
            </a:r>
            <a:r>
              <a:rPr lang="en-IN" dirty="0" smtClean="0"/>
              <a:t> </a:t>
            </a:r>
            <a:r>
              <a:rPr lang="en-IN" dirty="0" err="1" smtClean="0"/>
              <a:t>succinate</a:t>
            </a:r>
            <a:r>
              <a:rPr lang="en-IN" dirty="0" smtClean="0"/>
              <a:t>(XL)---200mg OD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Metoprolol</a:t>
            </a:r>
            <a:r>
              <a:rPr lang="en-IN" dirty="0" smtClean="0"/>
              <a:t> </a:t>
            </a:r>
            <a:r>
              <a:rPr lang="en-IN" dirty="0" err="1" smtClean="0"/>
              <a:t>succinate</a:t>
            </a:r>
            <a:r>
              <a:rPr lang="en-IN" dirty="0" smtClean="0"/>
              <a:t>(XL)---100mg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Spironolactone</a:t>
            </a:r>
            <a:r>
              <a:rPr lang="en-IN" dirty="0" smtClean="0"/>
              <a:t> 50 mg OD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Spironolactone</a:t>
            </a:r>
            <a:r>
              <a:rPr lang="en-IN" dirty="0" smtClean="0"/>
              <a:t> 25mg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Enalapril</a:t>
            </a:r>
            <a:r>
              <a:rPr lang="en-IN" dirty="0" smtClean="0"/>
              <a:t> 20mg BD</a:t>
            </a:r>
          </a:p>
          <a:p>
            <a:pPr marL="514350" indent="-514350">
              <a:buFont typeface="+mj-lt"/>
              <a:buAutoNum type="arabicPeriod"/>
            </a:pP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Which of the following is false regarding target dose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Metoprolol</a:t>
            </a:r>
            <a:r>
              <a:rPr lang="en-IN" dirty="0" smtClean="0"/>
              <a:t> </a:t>
            </a:r>
            <a:r>
              <a:rPr lang="en-IN" dirty="0" err="1" smtClean="0"/>
              <a:t>succinate</a:t>
            </a:r>
            <a:r>
              <a:rPr lang="en-IN" dirty="0" smtClean="0"/>
              <a:t>(XL)---200mg OD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>
                <a:solidFill>
                  <a:srgbClr val="FF0000"/>
                </a:solidFill>
              </a:rPr>
              <a:t>Metoprolol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r>
              <a:rPr lang="en-IN" dirty="0" err="1" smtClean="0">
                <a:solidFill>
                  <a:srgbClr val="FF0000"/>
                </a:solidFill>
              </a:rPr>
              <a:t>succinate</a:t>
            </a:r>
            <a:r>
              <a:rPr lang="en-IN" dirty="0" smtClean="0">
                <a:solidFill>
                  <a:srgbClr val="FF0000"/>
                </a:solidFill>
              </a:rPr>
              <a:t>(XL)---100mg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Spironolactone</a:t>
            </a:r>
            <a:r>
              <a:rPr lang="en-IN" dirty="0" smtClean="0"/>
              <a:t> 50 mg OD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>
                <a:solidFill>
                  <a:srgbClr val="FF0000"/>
                </a:solidFill>
              </a:rPr>
              <a:t>Spironolactone</a:t>
            </a:r>
            <a:r>
              <a:rPr lang="en-IN" dirty="0" smtClean="0">
                <a:solidFill>
                  <a:srgbClr val="FF0000"/>
                </a:solidFill>
              </a:rPr>
              <a:t> 25mg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Enalapril</a:t>
            </a:r>
            <a:r>
              <a:rPr lang="en-IN" dirty="0" smtClean="0"/>
              <a:t> 20mg BD</a:t>
            </a:r>
          </a:p>
          <a:p>
            <a:pPr marL="514350" indent="-514350">
              <a:buFont typeface="+mj-lt"/>
              <a:buAutoNum type="arabicPeriod"/>
            </a:pP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Initial dose and target dose of </a:t>
            </a:r>
            <a:r>
              <a:rPr lang="en-IN" dirty="0" err="1" smtClean="0"/>
              <a:t>Hydralazine</a:t>
            </a:r>
            <a:r>
              <a:rPr lang="en-IN" dirty="0" smtClean="0"/>
              <a:t> and ISDN(37.5mg+20mg)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Half tablet TDS and one tablet TDS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One tablet TDS and 2tablet TDS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Half tablet BD and one tablet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One tablet BD and 2 </a:t>
            </a:r>
            <a:r>
              <a:rPr lang="en-IN" dirty="0" err="1" smtClean="0"/>
              <a:t>ttablet</a:t>
            </a:r>
            <a:r>
              <a:rPr lang="en-IN" dirty="0" smtClean="0"/>
              <a:t> BD </a:t>
            </a:r>
            <a:endParaRPr lang="en-IN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Initial dose and target dose of </a:t>
            </a:r>
            <a:r>
              <a:rPr lang="en-IN" dirty="0" err="1" smtClean="0"/>
              <a:t>Hydralazine</a:t>
            </a:r>
            <a:r>
              <a:rPr lang="en-IN" dirty="0" smtClean="0"/>
              <a:t> and ISDN(37.5mg+20mg)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Half tablet TDS and one tablet TDS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>
                <a:solidFill>
                  <a:srgbClr val="FF0000"/>
                </a:solidFill>
              </a:rPr>
              <a:t>One tablet TDS and 2tablet TDS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Half tablet BD and one tablet BD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One tablet BD and 2 </a:t>
            </a:r>
            <a:r>
              <a:rPr lang="en-IN" dirty="0" err="1" smtClean="0"/>
              <a:t>ttablet</a:t>
            </a:r>
            <a:r>
              <a:rPr lang="en-IN" dirty="0" smtClean="0"/>
              <a:t> BD </a:t>
            </a:r>
            <a:endParaRPr lang="en-IN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ARB not recommended in HF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Candesartan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Losartan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Valsartan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Telmisartan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ARB not recommended in HF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Candesartan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Losartan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Valsartan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>
                <a:solidFill>
                  <a:srgbClr val="FF0000"/>
                </a:solidFill>
              </a:rPr>
              <a:t>Telmisartan</a:t>
            </a:r>
            <a:endParaRPr lang="en-IN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Match the following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TRIAL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DRUG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SOLVED TREATMENT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BISOPROLOL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CIBIS-II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CANDESARTAN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SENIORS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LISINOPRIL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CHARM HF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ENALAPRIL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ATLAS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NEBVOLOI</a:t>
                      </a:r>
                      <a:endParaRPr lang="en-IN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Match the following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TRIAL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DRUG</a:t>
                      </a:r>
                      <a:endParaRPr lang="en-IN" sz="28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SOLVED TREATMENT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ENALAPRIL</a:t>
                      </a:r>
                    </a:p>
                    <a:p>
                      <a:endParaRPr lang="en-IN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CIBIS-II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BISOPROLOL</a:t>
                      </a: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SENIORS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NEBVOLOL</a:t>
                      </a:r>
                    </a:p>
                    <a:p>
                      <a:endParaRPr lang="en-IN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CHARM HF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CANDESARTAN</a:t>
                      </a: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ATLAS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LISINOPRIL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General therapeutic approach to chronic heart failure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Determine the </a:t>
            </a:r>
            <a:r>
              <a:rPr lang="en-IN" dirty="0" err="1" smtClean="0"/>
              <a:t>etiology</a:t>
            </a:r>
            <a:endParaRPr lang="en-IN" dirty="0" smtClean="0"/>
          </a:p>
          <a:p>
            <a:r>
              <a:rPr lang="en-IN" dirty="0" smtClean="0"/>
              <a:t>Look for precipitating factors</a:t>
            </a:r>
          </a:p>
          <a:p>
            <a:r>
              <a:rPr lang="en-IN" dirty="0" err="1" smtClean="0"/>
              <a:t>Nonpharmacological</a:t>
            </a:r>
            <a:r>
              <a:rPr lang="en-IN" dirty="0" smtClean="0"/>
              <a:t> treatment</a:t>
            </a:r>
          </a:p>
          <a:p>
            <a:pPr lvl="1"/>
            <a:r>
              <a:rPr lang="en-IN" dirty="0" smtClean="0"/>
              <a:t>sodium restriction&lt;2g</a:t>
            </a:r>
          </a:p>
          <a:p>
            <a:pPr lvl="1"/>
            <a:r>
              <a:rPr lang="en-IN" dirty="0" smtClean="0"/>
              <a:t>Aerobic exercise</a:t>
            </a:r>
          </a:p>
          <a:p>
            <a:pPr lvl="1"/>
            <a:r>
              <a:rPr lang="en-IN" dirty="0" smtClean="0"/>
              <a:t>Wt loss in obese patient</a:t>
            </a:r>
          </a:p>
          <a:p>
            <a:r>
              <a:rPr lang="en-IN" dirty="0" smtClean="0"/>
              <a:t>Treat HTN and other </a:t>
            </a:r>
            <a:r>
              <a:rPr lang="en-IN" dirty="0" err="1" smtClean="0"/>
              <a:t>comorbidity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Pharmacological treatment</a:t>
            </a:r>
          </a:p>
          <a:p>
            <a:pPr lvl="1"/>
            <a:r>
              <a:rPr lang="en-IN" dirty="0" smtClean="0"/>
              <a:t>ACE-I</a:t>
            </a:r>
          </a:p>
          <a:p>
            <a:pPr lvl="1"/>
            <a:r>
              <a:rPr lang="en-IN" dirty="0" smtClean="0"/>
              <a:t>ARB</a:t>
            </a:r>
          </a:p>
          <a:p>
            <a:pPr lvl="1"/>
            <a:r>
              <a:rPr lang="en-IN" dirty="0" smtClean="0"/>
              <a:t>MRA</a:t>
            </a:r>
          </a:p>
          <a:p>
            <a:pPr lvl="1"/>
            <a:r>
              <a:rPr lang="en-IN" dirty="0" smtClean="0"/>
              <a:t>Beta blockers</a:t>
            </a:r>
          </a:p>
          <a:p>
            <a:pPr lvl="1"/>
            <a:r>
              <a:rPr lang="en-IN" dirty="0" smtClean="0"/>
              <a:t>Vasodilators</a:t>
            </a:r>
          </a:p>
          <a:p>
            <a:pPr lvl="1"/>
            <a:r>
              <a:rPr lang="en-IN" dirty="0" smtClean="0"/>
              <a:t>Diuretics</a:t>
            </a:r>
          </a:p>
          <a:p>
            <a:pPr lvl="1"/>
            <a:r>
              <a:rPr lang="en-IN" dirty="0" err="1" smtClean="0"/>
              <a:t>digoxine</a:t>
            </a:r>
            <a:endParaRPr lang="en-IN" dirty="0" smtClean="0"/>
          </a:p>
          <a:p>
            <a:r>
              <a:rPr lang="en-IN" dirty="0" smtClean="0"/>
              <a:t>Device </a:t>
            </a:r>
            <a:r>
              <a:rPr lang="en-IN" dirty="0" err="1" smtClean="0"/>
              <a:t>theraphy</a:t>
            </a:r>
            <a:endParaRPr lang="en-IN" dirty="0" smtClean="0"/>
          </a:p>
          <a:p>
            <a:pPr lvl="1"/>
            <a:r>
              <a:rPr lang="en-IN" dirty="0" smtClean="0"/>
              <a:t>CRT</a:t>
            </a:r>
          </a:p>
          <a:p>
            <a:pPr lvl="1"/>
            <a:r>
              <a:rPr lang="en-IN" dirty="0" smtClean="0"/>
              <a:t>ICD</a:t>
            </a:r>
          </a:p>
          <a:p>
            <a:pPr lvl="1"/>
            <a:r>
              <a:rPr lang="en-IN" dirty="0" smtClean="0"/>
              <a:t>LVAD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Thank you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Pharmacological treatment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TREATMENT RECOMMENDED in all symptomatic </a:t>
            </a:r>
            <a:r>
              <a:rPr lang="en-IN" dirty="0" err="1" smtClean="0"/>
              <a:t>HFrEF</a:t>
            </a:r>
            <a:endParaRPr lang="en-IN" dirty="0" smtClean="0"/>
          </a:p>
          <a:p>
            <a:pPr lvl="1"/>
            <a:r>
              <a:rPr lang="en-IN" dirty="0" smtClean="0"/>
              <a:t>ACE-I</a:t>
            </a:r>
          </a:p>
          <a:p>
            <a:pPr lvl="1"/>
            <a:r>
              <a:rPr lang="en-IN" dirty="0" smtClean="0"/>
              <a:t>BB</a:t>
            </a:r>
          </a:p>
          <a:p>
            <a:pPr lvl="1"/>
            <a:r>
              <a:rPr lang="en-IN" dirty="0" smtClean="0"/>
              <a:t>MRA</a:t>
            </a:r>
          </a:p>
          <a:p>
            <a:r>
              <a:rPr lang="en-IN" dirty="0" smtClean="0"/>
              <a:t>OTHER </a:t>
            </a:r>
            <a:r>
              <a:rPr lang="en-IN" dirty="0" err="1" smtClean="0"/>
              <a:t>tx</a:t>
            </a:r>
            <a:r>
              <a:rPr lang="en-IN" dirty="0" smtClean="0"/>
              <a:t> recommended in selected symptomatic pt</a:t>
            </a:r>
          </a:p>
          <a:p>
            <a:pPr lvl="1"/>
            <a:r>
              <a:rPr lang="en-IN" dirty="0" smtClean="0"/>
              <a:t>Diuretics</a:t>
            </a:r>
          </a:p>
          <a:p>
            <a:pPr lvl="1"/>
            <a:r>
              <a:rPr lang="en-IN" dirty="0" smtClean="0"/>
              <a:t>ARB</a:t>
            </a:r>
          </a:p>
          <a:p>
            <a:pPr lvl="1"/>
            <a:r>
              <a:rPr lang="en-IN" dirty="0" smtClean="0"/>
              <a:t>If channel inhibitor</a:t>
            </a:r>
          </a:p>
          <a:p>
            <a:pPr lvl="1"/>
            <a:r>
              <a:rPr lang="en-IN" dirty="0" smtClean="0"/>
              <a:t>ARNI</a:t>
            </a:r>
          </a:p>
          <a:p>
            <a:pPr lvl="1"/>
            <a:r>
              <a:rPr lang="en-IN" dirty="0" smtClean="0"/>
              <a:t>Comb of </a:t>
            </a:r>
            <a:r>
              <a:rPr lang="en-IN" dirty="0" err="1" smtClean="0"/>
              <a:t>hydralazine</a:t>
            </a:r>
            <a:r>
              <a:rPr lang="en-IN" dirty="0" smtClean="0"/>
              <a:t> and </a:t>
            </a:r>
            <a:r>
              <a:rPr lang="en-IN" dirty="0" err="1" smtClean="0"/>
              <a:t>isosorbide</a:t>
            </a:r>
            <a:r>
              <a:rPr lang="en-IN" dirty="0" smtClean="0"/>
              <a:t> </a:t>
            </a:r>
            <a:r>
              <a:rPr lang="en-IN" dirty="0" err="1" smtClean="0"/>
              <a:t>dinitrate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Other </a:t>
            </a:r>
            <a:r>
              <a:rPr lang="en-IN" dirty="0" err="1" smtClean="0"/>
              <a:t>tx</a:t>
            </a:r>
            <a:r>
              <a:rPr lang="en-IN" dirty="0" smtClean="0"/>
              <a:t> with less certain benefits in </a:t>
            </a:r>
            <a:r>
              <a:rPr lang="en-IN" dirty="0" err="1" smtClean="0"/>
              <a:t>sympt</a:t>
            </a:r>
            <a:r>
              <a:rPr lang="en-IN" dirty="0" smtClean="0"/>
              <a:t> pt</a:t>
            </a:r>
          </a:p>
          <a:p>
            <a:pPr lvl="1"/>
            <a:r>
              <a:rPr lang="en-IN" dirty="0" err="1" smtClean="0"/>
              <a:t>Digoxin</a:t>
            </a:r>
            <a:endParaRPr lang="en-IN" dirty="0" smtClean="0"/>
          </a:p>
          <a:p>
            <a:pPr lvl="1"/>
            <a:r>
              <a:rPr lang="en-IN" dirty="0" smtClean="0"/>
              <a:t>N-3 PUFA</a:t>
            </a:r>
          </a:p>
          <a:p>
            <a:r>
              <a:rPr lang="en-IN" dirty="0" err="1" smtClean="0"/>
              <a:t>Tx</a:t>
            </a:r>
            <a:r>
              <a:rPr lang="en-IN" dirty="0" smtClean="0"/>
              <a:t>  with unproven benefit</a:t>
            </a:r>
          </a:p>
          <a:p>
            <a:pPr lvl="1"/>
            <a:r>
              <a:rPr lang="en-IN" dirty="0" smtClean="0"/>
              <a:t>HMG </a:t>
            </a:r>
            <a:r>
              <a:rPr lang="en-IN" dirty="0" err="1" smtClean="0"/>
              <a:t>CoA</a:t>
            </a:r>
            <a:r>
              <a:rPr lang="en-IN" dirty="0" smtClean="0"/>
              <a:t> </a:t>
            </a:r>
            <a:r>
              <a:rPr lang="en-IN" dirty="0" err="1" smtClean="0"/>
              <a:t>reductase</a:t>
            </a:r>
            <a:r>
              <a:rPr lang="en-IN" dirty="0" smtClean="0"/>
              <a:t> inhibitors</a:t>
            </a:r>
          </a:p>
          <a:p>
            <a:pPr lvl="1"/>
            <a:r>
              <a:rPr lang="en-IN" dirty="0" smtClean="0"/>
              <a:t>OAC and </a:t>
            </a:r>
            <a:r>
              <a:rPr lang="en-IN" dirty="0" err="1" smtClean="0"/>
              <a:t>antiplatelets</a:t>
            </a:r>
            <a:endParaRPr lang="en-IN" dirty="0" smtClean="0"/>
          </a:p>
          <a:p>
            <a:pPr lvl="1"/>
            <a:r>
              <a:rPr lang="en-IN" dirty="0" err="1" smtClean="0"/>
              <a:t>Renin</a:t>
            </a:r>
            <a:r>
              <a:rPr lang="en-IN" dirty="0" smtClean="0"/>
              <a:t> inhibitors</a:t>
            </a:r>
          </a:p>
          <a:p>
            <a:r>
              <a:rPr lang="en-IN" dirty="0" err="1" smtClean="0"/>
              <a:t>Tx</a:t>
            </a:r>
            <a:r>
              <a:rPr lang="en-IN" dirty="0" smtClean="0"/>
              <a:t> not recommended</a:t>
            </a:r>
          </a:p>
          <a:p>
            <a:pPr lvl="1"/>
            <a:r>
              <a:rPr lang="en-IN" dirty="0" smtClean="0"/>
              <a:t>Calcium channel blockers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 smtClean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763" y="176213"/>
            <a:ext cx="532447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613" t="7292" r="13909"/>
          <a:stretch>
            <a:fillRect/>
          </a:stretch>
        </p:blipFill>
        <p:spPr bwMode="auto">
          <a:xfrm>
            <a:off x="-228600" y="76200"/>
            <a:ext cx="10210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209675"/>
            <a:ext cx="94583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76200"/>
            <a:ext cx="7848599" cy="693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35"/>
          <p:cNvCxnSpPr>
            <a:stCxn id="14" idx="3"/>
            <a:endCxn id="4" idx="4"/>
          </p:cNvCxnSpPr>
          <p:nvPr/>
        </p:nvCxnSpPr>
        <p:spPr>
          <a:xfrm flipV="1">
            <a:off x="3438144" y="4480560"/>
            <a:ext cx="1031803" cy="1273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606157" y="2793486"/>
            <a:ext cx="1727580" cy="1687074"/>
            <a:chOff x="4260273" y="3221181"/>
            <a:chExt cx="1339272" cy="1362364"/>
          </a:xfr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Oval 25"/>
            <p:cNvSpPr>
              <a:spLocks noChangeArrowheads="1"/>
            </p:cNvSpPr>
            <p:nvPr/>
          </p:nvSpPr>
          <p:spPr bwMode="auto">
            <a:xfrm>
              <a:off x="4260273" y="3221181"/>
              <a:ext cx="1339272" cy="1362364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2395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 anchor="ctr"/>
            <a:lstStyle>
              <a:lvl1pPr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1pPr>
              <a:lvl2pPr marL="742950" indent="-28575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l-GR" sz="1100">
                <a:solidFill>
                  <a:schemeClr val="tx1"/>
                </a:solidFill>
              </a:endParaRPr>
            </a:p>
          </p:txBody>
        </p:sp>
        <p:sp>
          <p:nvSpPr>
            <p:cNvPr id="5" name="Rectangle 26"/>
            <p:cNvSpPr>
              <a:spLocks noChangeArrowheads="1"/>
            </p:cNvSpPr>
            <p:nvPr/>
          </p:nvSpPr>
          <p:spPr bwMode="auto">
            <a:xfrm>
              <a:off x="4336708" y="3519421"/>
              <a:ext cx="1191298" cy="6959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1pPr>
              <a:lvl2pPr marL="742950" indent="-28575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00239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l-GR" sz="2800" b="1" dirty="0">
                  <a:solidFill>
                    <a:schemeClr val="bg1"/>
                  </a:solidFill>
                </a:rPr>
                <a:t>HEART</a:t>
              </a:r>
              <a:br>
                <a:rPr lang="en-GB" altLang="el-GR" sz="2800" b="1" dirty="0">
                  <a:solidFill>
                    <a:schemeClr val="bg1"/>
                  </a:solidFill>
                </a:rPr>
              </a:br>
              <a:r>
                <a:rPr lang="en-GB" altLang="el-GR" sz="2800" b="1" dirty="0">
                  <a:solidFill>
                    <a:schemeClr val="bg1"/>
                  </a:solidFill>
                </a:rPr>
                <a:t>FAILURE</a:t>
              </a:r>
            </a:p>
          </p:txBody>
        </p:sp>
      </p:grpSp>
      <p:sp>
        <p:nvSpPr>
          <p:cNvPr id="7" name="Titel 1"/>
          <p:cNvSpPr txBox="1">
            <a:spLocks/>
          </p:cNvSpPr>
          <p:nvPr/>
        </p:nvSpPr>
        <p:spPr>
          <a:xfrm>
            <a:off x="395289" y="274638"/>
            <a:ext cx="8291511" cy="830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Aetiology of HF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hthoek 2"/>
          <p:cNvSpPr/>
          <p:nvPr/>
        </p:nvSpPr>
        <p:spPr>
          <a:xfrm>
            <a:off x="290563" y="1439401"/>
            <a:ext cx="3490072" cy="1354217"/>
          </a:xfrm>
          <a:prstGeom prst="rect">
            <a:avLst/>
          </a:prstGeom>
          <a:ln>
            <a:solidFill>
              <a:srgbClr val="0C5289"/>
            </a:solidFill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C5289"/>
                </a:solidFill>
              </a:rPr>
              <a:t>VALVULAR HEART DISEASE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Mitral</a:t>
            </a:r>
            <a:r>
              <a:rPr lang="de-DE" sz="1600" dirty="0">
                <a:solidFill>
                  <a:srgbClr val="0C5289"/>
                </a:solidFill>
              </a:rPr>
              <a:t> 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Aortic</a:t>
            </a:r>
            <a:endParaRPr lang="de-DE" sz="1600" dirty="0">
              <a:solidFill>
                <a:srgbClr val="0C5289"/>
              </a:solidFill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Trisuspid</a:t>
            </a:r>
            <a:endParaRPr lang="de-DE" sz="1600" dirty="0">
              <a:solidFill>
                <a:srgbClr val="0C5289"/>
              </a:solidFill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Pulmonary</a:t>
            </a:r>
            <a:endParaRPr lang="de-DE" sz="1600" dirty="0">
              <a:solidFill>
                <a:srgbClr val="0C5289"/>
              </a:solidFill>
            </a:endParaRPr>
          </a:p>
        </p:txBody>
      </p:sp>
      <p:sp>
        <p:nvSpPr>
          <p:cNvPr id="9" name="Rechthoek 9"/>
          <p:cNvSpPr/>
          <p:nvPr/>
        </p:nvSpPr>
        <p:spPr>
          <a:xfrm>
            <a:off x="4355329" y="1343929"/>
            <a:ext cx="2993898" cy="1107996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MYOCARDIAL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Coronary artery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Hypertension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Cardiomyopathy</a:t>
            </a:r>
          </a:p>
        </p:txBody>
      </p:sp>
      <p:sp>
        <p:nvSpPr>
          <p:cNvPr id="10" name="Rechthoek 17"/>
          <p:cNvSpPr/>
          <p:nvPr/>
        </p:nvSpPr>
        <p:spPr>
          <a:xfrm>
            <a:off x="5588186" y="2492403"/>
            <a:ext cx="3059811" cy="861774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C5289"/>
                </a:solidFill>
              </a:rPr>
              <a:t>ENDOCARDIAL DISEASE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With</a:t>
            </a:r>
            <a:r>
              <a:rPr lang="de-DE" sz="1600" dirty="0">
                <a:solidFill>
                  <a:srgbClr val="0C5289"/>
                </a:solidFill>
              </a:rPr>
              <a:t>/</a:t>
            </a:r>
            <a:r>
              <a:rPr lang="de-DE" sz="1600" dirty="0" err="1">
                <a:solidFill>
                  <a:srgbClr val="0C5289"/>
                </a:solidFill>
              </a:rPr>
              <a:t>without</a:t>
            </a:r>
            <a:r>
              <a:rPr lang="de-DE" sz="1600" dirty="0">
                <a:solidFill>
                  <a:srgbClr val="0C5289"/>
                </a:solidFill>
              </a:rPr>
              <a:t> </a:t>
            </a:r>
            <a:r>
              <a:rPr lang="de-DE" sz="1600" dirty="0" err="1">
                <a:solidFill>
                  <a:srgbClr val="0C5289"/>
                </a:solidFill>
              </a:rPr>
              <a:t>hypereosinophilia</a:t>
            </a:r>
            <a:endParaRPr lang="de-DE" sz="1600" dirty="0">
              <a:solidFill>
                <a:srgbClr val="0C5289"/>
              </a:solidFill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C5289"/>
                </a:solidFill>
              </a:rPr>
              <a:t>Endocardial</a:t>
            </a:r>
            <a:r>
              <a:rPr lang="de-DE" sz="1600" dirty="0">
                <a:solidFill>
                  <a:srgbClr val="0C5289"/>
                </a:solidFill>
              </a:rPr>
              <a:t> </a:t>
            </a:r>
            <a:r>
              <a:rPr lang="de-DE" sz="1600" dirty="0" err="1">
                <a:solidFill>
                  <a:srgbClr val="0C5289"/>
                </a:solidFill>
              </a:rPr>
              <a:t>fibroelastosis</a:t>
            </a:r>
            <a:endParaRPr lang="de-DE" sz="1600" dirty="0">
              <a:solidFill>
                <a:srgbClr val="0C5289"/>
              </a:solidFill>
            </a:endParaRPr>
          </a:p>
        </p:txBody>
      </p:sp>
      <p:sp>
        <p:nvSpPr>
          <p:cNvPr id="11" name="Rechthoek 18"/>
          <p:cNvSpPr/>
          <p:nvPr/>
        </p:nvSpPr>
        <p:spPr>
          <a:xfrm>
            <a:off x="285145" y="2757814"/>
            <a:ext cx="2755193" cy="861774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PERICARDIAL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Constrictive pericarditis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Pericardial effusion</a:t>
            </a:r>
          </a:p>
        </p:txBody>
      </p:sp>
      <p:sp>
        <p:nvSpPr>
          <p:cNvPr id="12" name="Rechthoek 20"/>
          <p:cNvSpPr/>
          <p:nvPr/>
        </p:nvSpPr>
        <p:spPr>
          <a:xfrm>
            <a:off x="290563" y="3637023"/>
            <a:ext cx="2750698" cy="1600438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HIGH OUTPUT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Anaemia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Sepsis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Thyrotoxicosis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Paget‘s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Arteriovenous fistula</a:t>
            </a:r>
          </a:p>
        </p:txBody>
      </p:sp>
      <p:sp>
        <p:nvSpPr>
          <p:cNvPr id="13" name="Rechthoek 21"/>
          <p:cNvSpPr/>
          <p:nvPr/>
        </p:nvSpPr>
        <p:spPr>
          <a:xfrm>
            <a:off x="5976494" y="3454143"/>
            <a:ext cx="2695700" cy="2369880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ARRHYTHMIA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Tachyarrhythmia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Atrial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Ventricular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C5289"/>
                </a:solidFill>
              </a:rPr>
              <a:t>Bradyarrhythmia</a:t>
            </a:r>
            <a:endParaRPr lang="en-GB" sz="1600" dirty="0">
              <a:solidFill>
                <a:srgbClr val="0C528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Sinus node </a:t>
            </a:r>
            <a:r>
              <a:rPr lang="en-GB" sz="1600" dirty="0" smtClean="0">
                <a:solidFill>
                  <a:srgbClr val="0C5289"/>
                </a:solidFill>
              </a:rPr>
              <a:t>dysfunction</a:t>
            </a:r>
          </a:p>
          <a:p>
            <a:r>
              <a:rPr lang="en-GB" b="1" dirty="0">
                <a:solidFill>
                  <a:srgbClr val="0C5289"/>
                </a:solidFill>
              </a:rPr>
              <a:t>CONDUCTION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Atrioventricular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C5289"/>
              </a:solidFill>
            </a:endParaRPr>
          </a:p>
        </p:txBody>
      </p:sp>
      <p:sp>
        <p:nvSpPr>
          <p:cNvPr id="14" name="Rechthoek 22"/>
          <p:cNvSpPr/>
          <p:nvPr/>
        </p:nvSpPr>
        <p:spPr>
          <a:xfrm>
            <a:off x="804672" y="5200108"/>
            <a:ext cx="2633472" cy="1107996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VOLUME OVERLOAD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Renal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C5289"/>
                </a:solidFill>
              </a:rPr>
              <a:t>Iatrogenic (e.g. post-operative fluid infusion </a:t>
            </a:r>
          </a:p>
        </p:txBody>
      </p:sp>
      <p:sp>
        <p:nvSpPr>
          <p:cNvPr id="15" name="Rechthoek 23"/>
          <p:cNvSpPr/>
          <p:nvPr/>
        </p:nvSpPr>
        <p:spPr>
          <a:xfrm>
            <a:off x="3899264" y="5531635"/>
            <a:ext cx="1928131" cy="646331"/>
          </a:xfrm>
          <a:prstGeom prst="rect">
            <a:avLst/>
          </a:prstGeom>
          <a:ln>
            <a:solidFill>
              <a:srgbClr val="00263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C5289"/>
                </a:solidFill>
              </a:rPr>
              <a:t>CONGENITAL </a:t>
            </a:r>
            <a:endParaRPr lang="en-GB" b="1" dirty="0" smtClean="0">
              <a:solidFill>
                <a:srgbClr val="0C5289"/>
              </a:solidFill>
            </a:endParaRPr>
          </a:p>
          <a:p>
            <a:r>
              <a:rPr lang="en-GB" b="1" dirty="0" smtClean="0">
                <a:solidFill>
                  <a:srgbClr val="0C5289"/>
                </a:solidFill>
              </a:rPr>
              <a:t>HEART </a:t>
            </a:r>
            <a:r>
              <a:rPr lang="en-GB" b="1" dirty="0">
                <a:solidFill>
                  <a:srgbClr val="0C5289"/>
                </a:solidFill>
              </a:rPr>
              <a:t>DISEASE</a:t>
            </a:r>
          </a:p>
        </p:txBody>
      </p:sp>
      <p:cxnSp>
        <p:nvCxnSpPr>
          <p:cNvPr id="16" name="Rechte verbindingslijn 27"/>
          <p:cNvCxnSpPr>
            <a:stCxn id="9" idx="2"/>
            <a:endCxn id="4" idx="0"/>
          </p:cNvCxnSpPr>
          <p:nvPr/>
        </p:nvCxnSpPr>
        <p:spPr>
          <a:xfrm flipH="1">
            <a:off x="4469947" y="2451925"/>
            <a:ext cx="1382331" cy="341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29"/>
          <p:cNvCxnSpPr>
            <a:stCxn id="8" idx="3"/>
            <a:endCxn id="4" idx="1"/>
          </p:cNvCxnSpPr>
          <p:nvPr/>
        </p:nvCxnSpPr>
        <p:spPr>
          <a:xfrm>
            <a:off x="3780635" y="2116510"/>
            <a:ext cx="78520" cy="924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31"/>
          <p:cNvCxnSpPr>
            <a:stCxn id="11" idx="3"/>
            <a:endCxn id="4" idx="2"/>
          </p:cNvCxnSpPr>
          <p:nvPr/>
        </p:nvCxnSpPr>
        <p:spPr>
          <a:xfrm>
            <a:off x="3040338" y="3188701"/>
            <a:ext cx="565819" cy="4483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33"/>
          <p:cNvCxnSpPr>
            <a:stCxn id="12" idx="3"/>
            <a:endCxn id="4" idx="3"/>
          </p:cNvCxnSpPr>
          <p:nvPr/>
        </p:nvCxnSpPr>
        <p:spPr>
          <a:xfrm flipV="1">
            <a:off x="3041261" y="4233494"/>
            <a:ext cx="817894" cy="203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37"/>
          <p:cNvCxnSpPr>
            <a:stCxn id="15" idx="0"/>
            <a:endCxn id="4" idx="5"/>
          </p:cNvCxnSpPr>
          <p:nvPr/>
        </p:nvCxnSpPr>
        <p:spPr>
          <a:xfrm flipV="1">
            <a:off x="4863330" y="4233494"/>
            <a:ext cx="217409" cy="12981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39"/>
          <p:cNvCxnSpPr>
            <a:stCxn id="13" idx="1"/>
            <a:endCxn id="4" idx="6"/>
          </p:cNvCxnSpPr>
          <p:nvPr/>
        </p:nvCxnSpPr>
        <p:spPr>
          <a:xfrm flipH="1" flipV="1">
            <a:off x="5333737" y="3637023"/>
            <a:ext cx="642757" cy="1002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41"/>
          <p:cNvCxnSpPr>
            <a:stCxn id="10" idx="1"/>
            <a:endCxn id="4" idx="7"/>
          </p:cNvCxnSpPr>
          <p:nvPr/>
        </p:nvCxnSpPr>
        <p:spPr>
          <a:xfrm flipH="1">
            <a:off x="5080739" y="2923290"/>
            <a:ext cx="507447" cy="117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11713" t="14583" r="42606" b="2083"/>
          <a:stretch>
            <a:fillRect/>
          </a:stretch>
        </p:blipFill>
        <p:spPr bwMode="auto">
          <a:xfrm>
            <a:off x="609600" y="-101600"/>
            <a:ext cx="693420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066800" y="1905000"/>
            <a:ext cx="2743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1143000" y="3429000"/>
            <a:ext cx="2743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838200" y="4876800"/>
            <a:ext cx="2743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8700" y="98425"/>
            <a:ext cx="70866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Pharmacological Therapy for Management of Stage C HF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r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EF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379534"/>
          <a:ext cx="7772400" cy="4564066"/>
        </p:xfrm>
        <a:graphic>
          <a:graphicData uri="http://schemas.openxmlformats.org/drawingml/2006/table">
            <a:tbl>
              <a:tblPr firstRow="1" firstCol="1" bandRow="1"/>
              <a:tblGrid>
                <a:gridCol w="5277088"/>
                <a:gridCol w="1213267"/>
                <a:gridCol w="1282045"/>
              </a:tblGrid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</a:rPr>
                        <a:t>Recommendations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</a:rPr>
                        <a:t>COR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</a:rPr>
                        <a:t>LOE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/>
                          <a:ea typeface="Times New Roman"/>
                        </a:rPr>
                        <a:t>Diuretics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Diuretics are recommended in patients with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with fluid retention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80416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/>
                          <a:ea typeface="Times New Roman"/>
                        </a:rPr>
                        <a:t>ACE Inhibitors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ACE inhibitors are recommended for all patients with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280416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/>
                          <a:ea typeface="Times New Roman"/>
                        </a:rPr>
                        <a:t>ARBs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ARBs are recommended in patients with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who are ACE inhibitor intolerant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ARBs are reasonable as alternatives to ACE inhibitor as first line therapy in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The addition of an ARB may be considered in persistently symptomatic patients with 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 on GDMT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IIb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Routine </a:t>
                      </a:r>
                      <a:r>
                        <a:rPr lang="en-US" sz="1600" i="1" dirty="0">
                          <a:effectLst/>
                          <a:latin typeface="Times New Roman"/>
                          <a:ea typeface="Calibri"/>
                        </a:rPr>
                        <a:t>combined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use of an ACE inhibitor, ARB, and aldosterone antagonist is potentially harmful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III: Harm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8700" y="98425"/>
            <a:ext cx="70866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Pharmacological Therapy for Management of Stage 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HF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EF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268410"/>
          <a:ext cx="7010400" cy="5360990"/>
        </p:xfrm>
        <a:graphic>
          <a:graphicData uri="http://schemas.openxmlformats.org/drawingml/2006/table">
            <a:tbl>
              <a:tblPr/>
              <a:tblGrid>
                <a:gridCol w="5129213"/>
                <a:gridCol w="903287"/>
                <a:gridCol w="977900"/>
              </a:tblGrid>
              <a:tr h="28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Recommendations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COR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LOE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45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Beta Blockers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Use of 1 of the 3 beta blockers proven to reduce mortality is recommended for all stable patients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28045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Aldosterone Antagonists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Aldosterone receptor antagonists are recommended in patients with NYHA class II-IV HF who have LVEF ≤35%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841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Aldosterone receptor antagonists are recommended in patients following an acute MI who have LVEF ≤40% with symptoms of HF or DM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56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Inappropriate use of aldosterone receptor antagonists may be harmful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III: Harm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31278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Hydralazine and Isosorbide Dinitrate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1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The combination of hydralazine and isosorbide dinitrate is recommended for African-Americans, with NYHA class III–IV HFrEF on GDMT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841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A combination of hydralazine and isosorbide dinitrate can be useful in patients with HFrEF who cannot be given ACE inhibitors or ARBs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CC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8700" y="98425"/>
            <a:ext cx="70866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Pharmacologic Therapy for Management of Stage 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HF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EF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0" y="1253490"/>
          <a:ext cx="8610600" cy="4994910"/>
        </p:xfrm>
        <a:graphic>
          <a:graphicData uri="http://schemas.openxmlformats.org/drawingml/2006/table">
            <a:tbl>
              <a:tblPr firstRow="1" firstCol="1" bandRow="1"/>
              <a:tblGrid>
                <a:gridCol w="6286500"/>
                <a:gridCol w="1254193"/>
                <a:gridCol w="1069907"/>
              </a:tblGrid>
              <a:tr h="2628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Recommendations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COR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LOE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2857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Digoxin</a:t>
                      </a:r>
                      <a:endParaRPr lang="en-US" sz="15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Digoxin can be beneficial in patients with </a:t>
                      </a:r>
                      <a:r>
                        <a:rPr lang="en-US" sz="15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HFrEF</a:t>
                      </a:r>
                      <a:r>
                        <a:rPr lang="en-US" sz="15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262857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Anticoagulation 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85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Patients with chronic HF with permanent/persistent/paroxysmal AF and an additional risk factor for </a:t>
                      </a:r>
                      <a:r>
                        <a:rPr lang="en-US" sz="15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cardioembolic</a:t>
                      </a: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stroke should receive chronic anticoagulant therapy*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62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 selection of an anticoagulant agent should be individualized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788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Chronic anticoagulation is reasonable for patients with chronic HF who have permanent/persistent/paroxysmal AF but without an additional risk factor for </a:t>
                      </a:r>
                      <a:r>
                        <a:rPr lang="en-US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cardioembolic</a:t>
                      </a:r>
                      <a:r>
                        <a:rPr lang="en-US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stroke*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IIa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525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Anticoagulation is not recommended in patients with chronic </a:t>
                      </a:r>
                      <a:r>
                        <a:rPr lang="en-US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HFrEF</a:t>
                      </a:r>
                      <a:r>
                        <a:rPr lang="en-US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without AF, prior thromboembolic event, or a </a:t>
                      </a:r>
                      <a:r>
                        <a:rPr lang="en-US" sz="1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cardioembolic</a:t>
                      </a:r>
                      <a:r>
                        <a:rPr lang="en-US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source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III: No Benefit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262857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Statins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Statins are not beneficial as adjunctive therapy when prescribed solely for HF</a:t>
                      </a:r>
                      <a:endParaRPr lang="en-US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III: No Benefit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262857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Omega-3 Fatty Acids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7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Omega-3 PUFA supplementation is reasonable to use as adjunctive therapy in HFrEF or HFpEF patients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IIa</a:t>
                      </a:r>
                      <a:endParaRPr lang="en-US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8700" y="247650"/>
            <a:ext cx="70866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Pharmacological Therapy for Management of Stage 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HF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EF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712911"/>
          <a:ext cx="7696200" cy="3925889"/>
        </p:xfrm>
        <a:graphic>
          <a:graphicData uri="http://schemas.openxmlformats.org/drawingml/2006/table">
            <a:tbl>
              <a:tblPr firstRow="1" firstCol="1" bandRow="1"/>
              <a:tblGrid>
                <a:gridCol w="5622022"/>
                <a:gridCol w="989213"/>
                <a:gridCol w="1084965"/>
              </a:tblGrid>
              <a:tr h="2804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Recommendations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COR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LOE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0421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/>
                          <a:ea typeface="Times New Roman"/>
                        </a:rPr>
                        <a:t>Other Drugs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8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Nutritional supplements 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as treatment for HF are not recommended in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III: No Benefit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5608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Hormonal therapies other than to replete deficiencies are not recommended in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III: No Benefit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8412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Drugs known to adversely affect the clinical status of patients with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HFrEF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are potentially harmful and should be avoided or withdrawn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III: Harm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5608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Long-term use of an infusion of a positive inotropic drug 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is not recommended and may be harmful except as palliation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III: Harm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80421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/>
                          <a:ea typeface="Times New Roman"/>
                        </a:rPr>
                        <a:t>Calcium Channel Blockers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08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Calcium channel blocking drugs are not recommended as routine in HFrEF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III: No Benefit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16667" r="23865" b="4167"/>
          <a:stretch>
            <a:fillRect/>
          </a:stretch>
        </p:blipFill>
        <p:spPr bwMode="auto">
          <a:xfrm>
            <a:off x="76200" y="51816"/>
            <a:ext cx="8839200" cy="671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ACE-I/ARB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WHY?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 smtClean="0"/>
              <a:t>To improve symptoms and exercise capacity</a:t>
            </a:r>
          </a:p>
          <a:p>
            <a:r>
              <a:rPr lang="en-IN" dirty="0" smtClean="0"/>
              <a:t> reduce the risk of HF hospitalization </a:t>
            </a:r>
          </a:p>
          <a:p>
            <a:r>
              <a:rPr lang="en-IN" dirty="0" smtClean="0"/>
              <a:t> increase survival.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 smtClean="0"/>
              <a:t>Indications: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all patients with HF and an LVEF &lt;40%.</a:t>
            </a:r>
          </a:p>
          <a:p>
            <a:r>
              <a:rPr lang="en-IN" dirty="0" smtClean="0"/>
              <a:t>First-line treatment (along with BB and MRA) in HF NYHA Class II–IV</a:t>
            </a:r>
          </a:p>
          <a:p>
            <a:r>
              <a:rPr lang="en-IN" dirty="0" smtClean="0"/>
              <a:t> start as early as possible in the course of disease.</a:t>
            </a:r>
          </a:p>
          <a:p>
            <a:r>
              <a:rPr lang="en-IN" dirty="0" smtClean="0"/>
              <a:t>Also benefit in asymptomatic NYHA I</a:t>
            </a:r>
            <a:endParaRPr lang="en-IN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417195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IN" sz="2400" b="1" dirty="0" smtClean="0"/>
              <a:t>Contra-indications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9600" y="4811712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IN" sz="2400" dirty="0" smtClean="0"/>
              <a:t>1. History of </a:t>
            </a:r>
            <a:r>
              <a:rPr lang="en-IN" sz="2400" dirty="0" err="1" smtClean="0"/>
              <a:t>angioedema</a:t>
            </a:r>
            <a:endParaRPr lang="en-IN" sz="2400" dirty="0" smtClean="0"/>
          </a:p>
          <a:p>
            <a:r>
              <a:rPr lang="en-IN" sz="2400" dirty="0" smtClean="0"/>
              <a:t>2. Known bilateral renal artery </a:t>
            </a:r>
            <a:r>
              <a:rPr lang="en-IN" sz="2400" dirty="0" err="1" smtClean="0"/>
              <a:t>stenosis</a:t>
            </a:r>
            <a:endParaRPr lang="en-IN" sz="2400" dirty="0" smtClean="0"/>
          </a:p>
          <a:p>
            <a:r>
              <a:rPr lang="en-IN" sz="2400" dirty="0" smtClean="0"/>
              <a:t>3. Pregnancy/risk of pregnancy.</a:t>
            </a:r>
            <a:endParaRPr kumimoji="0" lang="en-I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0542" t="21875" r="20937" b="14583"/>
          <a:stretch>
            <a:fillRect/>
          </a:stretch>
        </p:blipFill>
        <p:spPr bwMode="auto">
          <a:xfrm>
            <a:off x="76200" y="76200"/>
            <a:ext cx="789232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2016_HEART FAILURE_SLIDE-SET FV0020.jpg"/>
          <p:cNvPicPr>
            <a:picLocks noChangeAspect="1"/>
          </p:cNvPicPr>
          <p:nvPr/>
        </p:nvPicPr>
        <p:blipFill>
          <a:blip r:embed="rId3" cstate="print"/>
          <a:srcRect l="5837" t="14444" r="3266" b="58889"/>
          <a:stretch>
            <a:fillRect/>
          </a:stretch>
        </p:blipFill>
        <p:spPr bwMode="auto">
          <a:xfrm>
            <a:off x="0" y="4191000"/>
            <a:ext cx="830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2016_HEART FAILURE_SLIDE-SET FV0020.jpg"/>
          <p:cNvPicPr>
            <a:picLocks noChangeAspect="1"/>
          </p:cNvPicPr>
          <p:nvPr/>
        </p:nvPicPr>
        <p:blipFill>
          <a:blip r:embed="rId3" cstate="print"/>
          <a:srcRect l="5003" t="57778" r="4100" b="27778"/>
          <a:stretch>
            <a:fillRect/>
          </a:stretch>
        </p:blipFill>
        <p:spPr bwMode="auto">
          <a:xfrm>
            <a:off x="-76200" y="59436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77200" y="1066800"/>
            <a:ext cx="696024" cy="22098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ACC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0" y="4419600"/>
            <a:ext cx="696024" cy="22098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ESC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09599"/>
            <a:ext cx="4343400" cy="83408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Cautions</a:t>
            </a:r>
            <a:endParaRPr lang="en-IN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77962"/>
            <a:ext cx="4343400" cy="51514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dirty="0" smtClean="0"/>
              <a:t>1.K+ &gt;5</a:t>
            </a:r>
          </a:p>
          <a:p>
            <a:pPr>
              <a:buNone/>
            </a:pPr>
            <a:r>
              <a:rPr lang="en-IN" dirty="0" smtClean="0"/>
              <a:t>2. Cr&gt;2.5/GFR&lt;30</a:t>
            </a:r>
          </a:p>
          <a:p>
            <a:pPr>
              <a:buNone/>
            </a:pPr>
            <a:r>
              <a:rPr lang="en-IN" dirty="0" smtClean="0"/>
              <a:t>3. systolic blood pressure &lt;90 mmHg).</a:t>
            </a:r>
          </a:p>
          <a:p>
            <a:pPr>
              <a:buNone/>
            </a:pPr>
            <a:r>
              <a:rPr lang="en-IN" dirty="0" smtClean="0"/>
              <a:t>4. Drug interactions</a:t>
            </a:r>
          </a:p>
          <a:p>
            <a:r>
              <a:rPr lang="en-IN" dirty="0" smtClean="0"/>
              <a:t> K+ supplements</a:t>
            </a:r>
          </a:p>
          <a:p>
            <a:r>
              <a:rPr lang="en-IN" dirty="0" smtClean="0"/>
              <a:t> K+-sparing diuretics</a:t>
            </a:r>
          </a:p>
          <a:p>
            <a:r>
              <a:rPr lang="en-IN" dirty="0" smtClean="0"/>
              <a:t>MRAs.</a:t>
            </a:r>
          </a:p>
          <a:p>
            <a:r>
              <a:rPr lang="en-IN" dirty="0" err="1" smtClean="0"/>
              <a:t>Renin</a:t>
            </a:r>
            <a:r>
              <a:rPr lang="en-IN" dirty="0" smtClean="0"/>
              <a:t> inhibitors</a:t>
            </a:r>
          </a:p>
          <a:p>
            <a:r>
              <a:rPr lang="en-IN" dirty="0" err="1" smtClean="0"/>
              <a:t>NSAIDsd</a:t>
            </a:r>
            <a:r>
              <a:rPr lang="en-IN" dirty="0" smtClean="0"/>
              <a:t>.</a:t>
            </a:r>
          </a:p>
          <a:p>
            <a:r>
              <a:rPr lang="en-IN" dirty="0" err="1" smtClean="0"/>
              <a:t>Trimethoprim</a:t>
            </a:r>
            <a:r>
              <a:rPr lang="en-IN" dirty="0" smtClean="0"/>
              <a:t>/</a:t>
            </a:r>
            <a:r>
              <a:rPr lang="en-IN" dirty="0" err="1" smtClean="0"/>
              <a:t>trimethoprim-sulfamethoxazole</a:t>
            </a:r>
            <a:r>
              <a:rPr lang="en-IN" dirty="0" smtClean="0"/>
              <a:t>.</a:t>
            </a:r>
          </a:p>
          <a:p>
            <a:r>
              <a:rPr lang="en-IN" dirty="0" smtClean="0"/>
              <a:t>Low-salt’ substitutes with a high K+ content.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2000"/>
            <a:ext cx="4041775" cy="639762"/>
          </a:xfrm>
        </p:spPr>
        <p:txBody>
          <a:bodyPr/>
          <a:lstStyle/>
          <a:p>
            <a:r>
              <a:rPr lang="en-IN" dirty="0" smtClean="0"/>
              <a:t>HOW TO USE?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01762"/>
            <a:ext cx="4041775" cy="3951288"/>
          </a:xfrm>
        </p:spPr>
        <p:txBody>
          <a:bodyPr/>
          <a:lstStyle/>
          <a:p>
            <a:r>
              <a:rPr lang="en-IN" dirty="0" smtClean="0"/>
              <a:t>Check RFT and S/E</a:t>
            </a:r>
          </a:p>
          <a:p>
            <a:r>
              <a:rPr lang="en-IN" dirty="0" smtClean="0"/>
              <a:t>Start with low dose</a:t>
            </a:r>
          </a:p>
          <a:p>
            <a:r>
              <a:rPr lang="en-IN" dirty="0" smtClean="0"/>
              <a:t>Double not less than 2wk</a:t>
            </a:r>
          </a:p>
          <a:p>
            <a:r>
              <a:rPr lang="en-IN" dirty="0" smtClean="0"/>
              <a:t>Aim for target dose</a:t>
            </a:r>
          </a:p>
          <a:p>
            <a:r>
              <a:rPr lang="en-IN" dirty="0" smtClean="0"/>
              <a:t>Recheck RFT after 1-2 wk of initiation</a:t>
            </a:r>
          </a:p>
          <a:p>
            <a:r>
              <a:rPr lang="en-IN" dirty="0" smtClean="0"/>
              <a:t>Monitor RFT every 4 months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040188" cy="639762"/>
          </a:xfrm>
        </p:spPr>
        <p:txBody>
          <a:bodyPr/>
          <a:lstStyle/>
          <a:p>
            <a:r>
              <a:rPr lang="en-IN" dirty="0" smtClean="0"/>
              <a:t>Cough 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792162"/>
            <a:ext cx="4040188" cy="5456238"/>
          </a:xfrm>
        </p:spPr>
        <p:txBody>
          <a:bodyPr>
            <a:noAutofit/>
          </a:bodyPr>
          <a:lstStyle/>
          <a:p>
            <a:r>
              <a:rPr lang="en-IN" sz="2000" dirty="0" smtClean="0"/>
              <a:t>smoking-related lung disease</a:t>
            </a:r>
          </a:p>
          <a:p>
            <a:r>
              <a:rPr lang="en-IN" sz="2000" dirty="0" smtClean="0"/>
              <a:t> pulmonary oedema.</a:t>
            </a:r>
          </a:p>
          <a:p>
            <a:r>
              <a:rPr lang="en-IN" sz="2000" dirty="0" smtClean="0"/>
              <a:t> ACE-I-induced cough does not always require treatment discontinuation.</a:t>
            </a:r>
          </a:p>
          <a:p>
            <a:r>
              <a:rPr lang="en-IN" sz="2000" dirty="0" smtClean="0"/>
              <a:t> When a troublesome cough does develop (e.g. </a:t>
            </a:r>
            <a:r>
              <a:rPr lang="en-IN" sz="2000" dirty="0" smtClean="0">
                <a:solidFill>
                  <a:srgbClr val="FF0000"/>
                </a:solidFill>
              </a:rPr>
              <a:t>one stopping the patient from sleeping</a:t>
            </a:r>
            <a:r>
              <a:rPr lang="en-IN" sz="2000" dirty="0" smtClean="0"/>
              <a:t>) and can be proved to be due to ACE-inhibition (i.e. recurs after ACE-I withdrawal and re-challenge),</a:t>
            </a:r>
          </a:p>
          <a:p>
            <a:r>
              <a:rPr lang="en-IN" sz="2000" dirty="0" smtClean="0"/>
              <a:t>substitution of an ARB is recommended</a:t>
            </a:r>
            <a:endParaRPr lang="en-IN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24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Worsening renal function and </a:t>
            </a:r>
            <a:r>
              <a:rPr lang="en-IN" dirty="0" err="1" smtClean="0"/>
              <a:t>hyperkalaemia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792162"/>
            <a:ext cx="4041775" cy="4694238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Some rise in RFT &amp;K is to be expected after an ACE-I; if an increase is small and asymptomatic, no action is necessary..</a:t>
            </a:r>
          </a:p>
          <a:p>
            <a:r>
              <a:rPr lang="en-IN" dirty="0" smtClean="0"/>
              <a:t>An increase in potassium to </a:t>
            </a:r>
            <a:r>
              <a:rPr lang="en-IN" dirty="0" smtClean="0">
                <a:solidFill>
                  <a:srgbClr val="FF0000"/>
                </a:solidFill>
              </a:rPr>
              <a:t>≤5.5 </a:t>
            </a:r>
            <a:r>
              <a:rPr lang="en-IN" dirty="0" err="1" smtClean="0">
                <a:solidFill>
                  <a:srgbClr val="FF0000"/>
                </a:solidFill>
              </a:rPr>
              <a:t>mmol</a:t>
            </a:r>
            <a:r>
              <a:rPr lang="en-IN" dirty="0" smtClean="0">
                <a:solidFill>
                  <a:srgbClr val="FF0000"/>
                </a:solidFill>
              </a:rPr>
              <a:t>/L or Cr 3</a:t>
            </a:r>
            <a:r>
              <a:rPr lang="en-IN" dirty="0" smtClean="0"/>
              <a:t> is acceptable.</a:t>
            </a:r>
          </a:p>
          <a:p>
            <a:r>
              <a:rPr lang="en-IN" dirty="0" smtClean="0"/>
              <a:t>If potassium rises to &gt;5.5 </a:t>
            </a:r>
            <a:r>
              <a:rPr lang="en-IN" dirty="0" err="1" smtClean="0"/>
              <a:t>mmol</a:t>
            </a:r>
            <a:r>
              <a:rPr lang="en-IN" dirty="0" smtClean="0"/>
              <a:t>/L or </a:t>
            </a:r>
            <a:r>
              <a:rPr lang="en-IN" dirty="0" err="1" smtClean="0"/>
              <a:t>creatinine</a:t>
            </a:r>
            <a:r>
              <a:rPr lang="en-IN" dirty="0" smtClean="0"/>
              <a:t> increases by &gt;100% or to &gt;3.5 mg/</a:t>
            </a:r>
            <a:r>
              <a:rPr lang="en-IN" dirty="0" err="1" smtClean="0"/>
              <a:t>dL</a:t>
            </a:r>
            <a:r>
              <a:rPr lang="en-IN" dirty="0" smtClean="0"/>
              <a:t>/</a:t>
            </a:r>
            <a:r>
              <a:rPr lang="en-IN" dirty="0" err="1" smtClean="0"/>
              <a:t>eGFR</a:t>
            </a:r>
            <a:r>
              <a:rPr lang="en-IN" dirty="0" smtClean="0"/>
              <a:t> &lt;20 </a:t>
            </a:r>
            <a:r>
              <a:rPr lang="en-IN" dirty="0" err="1" smtClean="0"/>
              <a:t>mL</a:t>
            </a:r>
            <a:r>
              <a:rPr lang="en-IN" dirty="0" smtClean="0"/>
              <a:t>/min/1.73 m2, the ACE-I (or ARB) should be stopped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gende mit Pfeil nach rechts 2"/>
          <p:cNvSpPr/>
          <p:nvPr/>
        </p:nvSpPr>
        <p:spPr>
          <a:xfrm>
            <a:off x="644893" y="1347515"/>
            <a:ext cx="2684425" cy="809562"/>
          </a:xfrm>
          <a:prstGeom prst="rightArrowCallou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 dirty="0">
                <a:solidFill>
                  <a:srgbClr val="0C5289"/>
                </a:solidFill>
              </a:rPr>
              <a:t>Injury to myocytes due to myocardial infarction or other cause</a:t>
            </a:r>
          </a:p>
          <a:p>
            <a:pPr algn="ctr"/>
            <a:endParaRPr lang="el-GR" sz="1100" dirty="0">
              <a:solidFill>
                <a:srgbClr val="0C5289"/>
              </a:solidFill>
            </a:endParaRPr>
          </a:p>
        </p:txBody>
      </p:sp>
      <p:sp>
        <p:nvSpPr>
          <p:cNvPr id="3" name="Abgerundetes Rechteck 5"/>
          <p:cNvSpPr/>
          <p:nvPr/>
        </p:nvSpPr>
        <p:spPr>
          <a:xfrm>
            <a:off x="3150528" y="3067005"/>
            <a:ext cx="2053413" cy="479072"/>
          </a:xfrm>
          <a:prstGeom prst="roundRect">
            <a:avLst/>
          </a:prstGeom>
          <a:noFill/>
          <a:ln w="19050">
            <a:solidFill>
              <a:srgbClr val="F371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 dirty="0">
                <a:solidFill>
                  <a:srgbClr val="0C5289"/>
                </a:solidFill>
              </a:rPr>
              <a:t>NEUROHUMORAL IMBALANCE</a:t>
            </a:r>
            <a:endParaRPr lang="el-GR" sz="1400" b="1" dirty="0">
              <a:solidFill>
                <a:srgbClr val="0C5289"/>
              </a:solidFill>
            </a:endParaRPr>
          </a:p>
        </p:txBody>
      </p:sp>
      <p:sp>
        <p:nvSpPr>
          <p:cNvPr id="4" name="Abgerundetes Rechteck 6"/>
          <p:cNvSpPr/>
          <p:nvPr/>
        </p:nvSpPr>
        <p:spPr>
          <a:xfrm>
            <a:off x="6038979" y="1518870"/>
            <a:ext cx="2437587" cy="383098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 dirty="0">
                <a:solidFill>
                  <a:srgbClr val="0C5289"/>
                </a:solidFill>
              </a:rPr>
              <a:t>ELECTRICAL INSTABILITY</a:t>
            </a:r>
            <a:endParaRPr lang="el-GR" sz="1400" b="1" dirty="0">
              <a:solidFill>
                <a:srgbClr val="0C5289"/>
              </a:solidFill>
            </a:endParaRPr>
          </a:p>
        </p:txBody>
      </p:sp>
      <p:sp>
        <p:nvSpPr>
          <p:cNvPr id="5" name="Abgerundetes Rechteck 8"/>
          <p:cNvSpPr/>
          <p:nvPr/>
        </p:nvSpPr>
        <p:spPr>
          <a:xfrm>
            <a:off x="6032645" y="2067323"/>
            <a:ext cx="2437587" cy="287936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 dirty="0">
                <a:solidFill>
                  <a:srgbClr val="0C5289"/>
                </a:solidFill>
              </a:rPr>
              <a:t>REDUCTION </a:t>
            </a:r>
            <a:r>
              <a:rPr lang="de-DE" sz="1400" b="1" dirty="0" err="1">
                <a:solidFill>
                  <a:srgbClr val="0C5289"/>
                </a:solidFill>
              </a:rPr>
              <a:t>of</a:t>
            </a:r>
            <a:r>
              <a:rPr lang="de-DE" sz="1400" b="1" dirty="0">
                <a:solidFill>
                  <a:srgbClr val="0C5289"/>
                </a:solidFill>
              </a:rPr>
              <a:t> EF</a:t>
            </a:r>
            <a:endParaRPr lang="el-GR" sz="1400" b="1" dirty="0">
              <a:solidFill>
                <a:srgbClr val="0C5289"/>
              </a:solidFill>
            </a:endParaRPr>
          </a:p>
        </p:txBody>
      </p:sp>
      <p:cxnSp>
        <p:nvCxnSpPr>
          <p:cNvPr id="6" name="Gerade Verbindung mit Pfeil 10"/>
          <p:cNvCxnSpPr/>
          <p:nvPr/>
        </p:nvCxnSpPr>
        <p:spPr>
          <a:xfrm flipH="1">
            <a:off x="4088881" y="2447853"/>
            <a:ext cx="1994" cy="63052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12"/>
          <p:cNvCxnSpPr>
            <a:endCxn id="4" idx="1"/>
          </p:cNvCxnSpPr>
          <p:nvPr/>
        </p:nvCxnSpPr>
        <p:spPr>
          <a:xfrm>
            <a:off x="4605224" y="1695064"/>
            <a:ext cx="1433755" cy="15355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14"/>
          <p:cNvCxnSpPr>
            <a:endCxn id="5" idx="1"/>
          </p:cNvCxnSpPr>
          <p:nvPr/>
        </p:nvCxnSpPr>
        <p:spPr>
          <a:xfrm>
            <a:off x="4605224" y="2191357"/>
            <a:ext cx="1427421" cy="19934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rz 4"/>
          <p:cNvSpPr/>
          <p:nvPr/>
        </p:nvSpPr>
        <p:spPr>
          <a:xfrm>
            <a:off x="3361216" y="1460676"/>
            <a:ext cx="1528418" cy="1246908"/>
          </a:xfrm>
          <a:prstGeom prst="hear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100" b="1" dirty="0">
                <a:solidFill>
                  <a:schemeClr val="bg1"/>
                </a:solidFill>
              </a:rPr>
              <a:t>VENTRICULAR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</a:rPr>
              <a:t>REMODELING</a:t>
            </a:r>
            <a:endParaRPr lang="el-GR" sz="1100" b="1" dirty="0">
              <a:solidFill>
                <a:schemeClr val="bg1"/>
              </a:solidFill>
            </a:endParaRPr>
          </a:p>
        </p:txBody>
      </p:sp>
      <p:cxnSp>
        <p:nvCxnSpPr>
          <p:cNvPr id="10" name="Gewinkelte Verbindung 26"/>
          <p:cNvCxnSpPr/>
          <p:nvPr/>
        </p:nvCxnSpPr>
        <p:spPr>
          <a:xfrm rot="5400000">
            <a:off x="5710788" y="1859059"/>
            <a:ext cx="863010" cy="1855411"/>
          </a:xfrm>
          <a:prstGeom prst="bent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winkelte Verbindung 29"/>
          <p:cNvCxnSpPr>
            <a:stCxn id="3" idx="1"/>
            <a:endCxn id="2" idx="2"/>
          </p:cNvCxnSpPr>
          <p:nvPr/>
        </p:nvCxnSpPr>
        <p:spPr>
          <a:xfrm rot="10800000">
            <a:off x="1517022" y="2157077"/>
            <a:ext cx="1633506" cy="1149464"/>
          </a:xfrm>
          <a:prstGeom prst="bent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36"/>
          <p:cNvSpPr txBox="1"/>
          <p:nvPr/>
        </p:nvSpPr>
        <p:spPr>
          <a:xfrm>
            <a:off x="784798" y="3864073"/>
            <a:ext cx="76703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C5289"/>
                </a:solidFill>
              </a:rPr>
              <a:t>An imbalance occurs in three key </a:t>
            </a:r>
            <a:r>
              <a:rPr lang="en-US" sz="2800" dirty="0" err="1">
                <a:solidFill>
                  <a:srgbClr val="0C5289"/>
                </a:solidFill>
              </a:rPr>
              <a:t>neurohumoral</a:t>
            </a:r>
            <a:r>
              <a:rPr lang="en-US" sz="2800" dirty="0">
                <a:solidFill>
                  <a:srgbClr val="0C5289"/>
                </a:solidFill>
              </a:rPr>
              <a:t> systems: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5289"/>
                </a:solidFill>
              </a:rPr>
              <a:t>The renin–</a:t>
            </a:r>
            <a:r>
              <a:rPr lang="en-GB" sz="2400" dirty="0" err="1">
                <a:solidFill>
                  <a:srgbClr val="0C5289"/>
                </a:solidFill>
              </a:rPr>
              <a:t>angiotensin–aldosterone</a:t>
            </a:r>
            <a:r>
              <a:rPr lang="en-GB" sz="2400" dirty="0">
                <a:solidFill>
                  <a:srgbClr val="0C5289"/>
                </a:solidFill>
              </a:rPr>
              <a:t> </a:t>
            </a:r>
            <a:r>
              <a:rPr lang="en-GB" sz="2400" dirty="0" smtClean="0">
                <a:solidFill>
                  <a:srgbClr val="0C5289"/>
                </a:solidFill>
              </a:rPr>
              <a:t>system </a:t>
            </a:r>
            <a:endParaRPr lang="en-GB" sz="2400" dirty="0">
              <a:solidFill>
                <a:srgbClr val="0C5289"/>
              </a:solidFill>
            </a:endParaRP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C5289"/>
                </a:solidFill>
              </a:rPr>
              <a:t>The sympathetic nervous </a:t>
            </a:r>
            <a:r>
              <a:rPr lang="en-US" sz="2400" dirty="0">
                <a:solidFill>
                  <a:srgbClr val="0C5289"/>
                </a:solidFill>
              </a:rPr>
              <a:t>system</a:t>
            </a:r>
          </a:p>
          <a:p>
            <a:pPr marL="128585" indent="-128585">
              <a:buFont typeface="Arial" panose="020B0604020202020204" pitchFamily="34" charset="0"/>
              <a:buChar char="•"/>
            </a:pPr>
            <a:r>
              <a:rPr lang="en-US" altLang="en-US" sz="2400" spc="-38" dirty="0">
                <a:solidFill>
                  <a:srgbClr val="0C5289"/>
                </a:solidFill>
              </a:rPr>
              <a:t>The natriuretic peptide </a:t>
            </a:r>
            <a:r>
              <a:rPr lang="en-US" altLang="en-US" sz="2400" spc="-38" dirty="0" smtClean="0">
                <a:solidFill>
                  <a:srgbClr val="0C5289"/>
                </a:solidFill>
              </a:rPr>
              <a:t>system</a:t>
            </a:r>
            <a:endParaRPr lang="en-US" altLang="en-US" sz="2400" spc="-38" dirty="0">
              <a:solidFill>
                <a:srgbClr val="0C5289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395289" y="274638"/>
            <a:ext cx="8291511" cy="830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Pathophysiology of HF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1" y="0"/>
            <a:ext cx="9398165" cy="6170181"/>
            <a:chOff x="-1" y="0"/>
            <a:chExt cx="9398165" cy="6170181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r="4137" b="19231"/>
            <a:stretch>
              <a:fillRect/>
            </a:stretch>
          </p:blipFill>
          <p:spPr bwMode="auto">
            <a:xfrm>
              <a:off x="0" y="990600"/>
              <a:ext cx="4267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b="11538"/>
            <a:stretch>
              <a:fillRect/>
            </a:stretch>
          </p:blipFill>
          <p:spPr bwMode="auto">
            <a:xfrm>
              <a:off x="4419600" y="990600"/>
              <a:ext cx="497856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848100"/>
              <a:ext cx="4267200" cy="2322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20844" y="0"/>
            <a:ext cx="9164844" cy="5654866"/>
            <a:chOff x="-20844" y="0"/>
            <a:chExt cx="9164844" cy="5654866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914401"/>
              <a:ext cx="4190999" cy="114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990600"/>
              <a:ext cx="4953000" cy="966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0844" y="4343399"/>
              <a:ext cx="9164844" cy="1311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38100" y="0"/>
            <a:ext cx="9182101" cy="6324599"/>
            <a:chOff x="-38100" y="0"/>
            <a:chExt cx="9182101" cy="6324599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49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" y="914400"/>
              <a:ext cx="4457700" cy="1376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4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67200" y="990600"/>
              <a:ext cx="4876800" cy="980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" y="4700030"/>
              <a:ext cx="9144000" cy="1624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6477000"/>
            <a:chOff x="-1" y="0"/>
            <a:chExt cx="9144001" cy="64770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269226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143000"/>
              <a:ext cx="4191000" cy="133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990600"/>
              <a:ext cx="4648200" cy="826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419600"/>
              <a:ext cx="4648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5991225"/>
            <a:chOff x="-1" y="0"/>
            <a:chExt cx="9144001" cy="5991225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66800"/>
              <a:ext cx="4038600" cy="1420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3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91553" y="990600"/>
              <a:ext cx="505244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267200"/>
              <a:ext cx="4000500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5810250"/>
            <a:chOff x="-1" y="0"/>
            <a:chExt cx="9144001" cy="581025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590800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53333"/>
            <a:stretch>
              <a:fillRect/>
            </a:stretch>
          </p:blipFill>
          <p:spPr bwMode="auto">
            <a:xfrm>
              <a:off x="4876800" y="0"/>
              <a:ext cx="4267200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143000"/>
              <a:ext cx="4914900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581400"/>
              <a:ext cx="44958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7300" y="1143000"/>
              <a:ext cx="3924300" cy="466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Benefits of Medical Therapy Demonstrated in RCTs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28800"/>
            <a:ext cx="8229600" cy="3770313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64404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2013 ACC/AHA Guideline for Management of Heart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sony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199" t="22917" r="22694" b="3125"/>
          <a:stretch>
            <a:fillRect/>
          </a:stretch>
        </p:blipFill>
        <p:spPr bwMode="auto">
          <a:xfrm>
            <a:off x="-253285" y="533400"/>
            <a:ext cx="949817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BETA BLOCKERS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WHY?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 smtClean="0"/>
              <a:t>improve symptoms</a:t>
            </a:r>
          </a:p>
          <a:p>
            <a:r>
              <a:rPr lang="en-IN" dirty="0" smtClean="0"/>
              <a:t> reduce the risk of HF hospitalization </a:t>
            </a:r>
          </a:p>
          <a:p>
            <a:r>
              <a:rPr lang="en-IN" dirty="0" smtClean="0"/>
              <a:t>increase survival.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 smtClean="0"/>
              <a:t>Indication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/>
              <a:t>all patients with stable mild or moderate systolic HF (LVEF &lt;40%) (NYHA Class II-III).</a:t>
            </a:r>
          </a:p>
          <a:p>
            <a:r>
              <a:rPr lang="en-IN" dirty="0" smtClean="0"/>
              <a:t>First-line treatment, along with an ACE-I and an MRA, in patients with stabilized HF</a:t>
            </a:r>
          </a:p>
          <a:p>
            <a:r>
              <a:rPr lang="en-IN" dirty="0" smtClean="0"/>
              <a:t>start as early as possible in the course of disease</a:t>
            </a:r>
          </a:p>
          <a:p>
            <a:r>
              <a:rPr lang="en-IN" dirty="0" smtClean="0"/>
              <a:t>Severe HF can start with caution</a:t>
            </a:r>
            <a:endParaRPr lang="en-IN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371475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sz="2400" b="1" dirty="0" smtClean="0"/>
              <a:t>Contraindications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9600" y="4354512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2400" dirty="0" smtClean="0"/>
              <a:t>2 and 3 rd degree </a:t>
            </a:r>
            <a:r>
              <a:rPr lang="en-IN" sz="2400" dirty="0" err="1" smtClean="0"/>
              <a:t>av</a:t>
            </a:r>
            <a:r>
              <a:rPr lang="en-IN" sz="2400" dirty="0" smtClean="0"/>
              <a:t> block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Critical</a:t>
            </a:r>
            <a:r>
              <a:rPr kumimoji="0" lang="en-I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ischemia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2400" baseline="0" dirty="0" smtClean="0"/>
              <a:t>Asthma(RC)</a:t>
            </a:r>
            <a:endParaRPr kumimoji="0" lang="en-I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55103766"/>
              </p:ext>
            </p:extLst>
          </p:nvPr>
        </p:nvGraphicFramePr>
        <p:xfrm>
          <a:off x="1241659" y="228600"/>
          <a:ext cx="6357949" cy="43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7949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37116"/>
                          </a:solidFill>
                          <a:effectLst/>
                          <a:latin typeface="Arial" pitchFamily="34" charset="0"/>
                        </a:rPr>
                        <a:t>Objectives of treatment for chronic HF</a:t>
                      </a:r>
                    </a:p>
                  </a:txBody>
                  <a:tcPr marL="68580" marR="68580" marT="34290" marB="3429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143000" y="914400"/>
            <a:ext cx="6553366" cy="5302423"/>
            <a:chOff x="1241658" y="1937279"/>
            <a:chExt cx="5248764" cy="2998772"/>
          </a:xfrm>
        </p:grpSpPr>
        <p:graphicFrame>
          <p:nvGraphicFramePr>
            <p:cNvPr id="5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983369810"/>
                </p:ext>
              </p:extLst>
            </p:nvPr>
          </p:nvGraphicFramePr>
          <p:xfrm>
            <a:off x="1241659" y="1937279"/>
            <a:ext cx="5248763" cy="38785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21305"/>
                  <a:gridCol w="4532060"/>
                </a:tblGrid>
                <a:tr h="68580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GB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1. Prognosis</a:t>
                        </a:r>
                      </a:p>
                    </a:txBody>
                    <a:tcPr marL="27000" marR="35100" marT="35100" marB="35100" horzOverflow="overflow">
                      <a:lnL w="12700" cmpd="sng">
                        <a:noFill/>
                      </a:lnL>
                      <a:lnR w="12700" cmpd="sng">
                        <a:noFill/>
                      </a:lnR>
                      <a:lnT w="635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reduce mortality</a:t>
                        </a:r>
                      </a:p>
                    </a:txBody>
                    <a:tcPr marL="27000" marR="35100" marT="35100" marB="35100" horzOverflow="overflow">
                      <a:lnL w="12700" cmpd="sng">
                        <a:noFill/>
                      </a:lnL>
                      <a:lnR w="12700" cmpd="sng">
                        <a:noFill/>
                      </a:lnR>
                      <a:lnT w="635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6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281996058"/>
                </p:ext>
              </p:extLst>
            </p:nvPr>
          </p:nvGraphicFramePr>
          <p:xfrm>
            <a:off x="1241659" y="2302846"/>
            <a:ext cx="5248762" cy="127203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11680"/>
                  <a:gridCol w="4541683"/>
                </a:tblGrid>
                <a:tr h="2249205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GB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2. Morbidity</a:t>
                        </a:r>
                      </a:p>
                    </a:txBody>
                    <a:tcPr marL="27000" marR="35100" marT="35100" marB="35100" horzOverflow="overflow">
                      <a:lnT w="762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relieve symptoms and signs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improve QoL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eliminate edema and fluid retention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increase exercise capacity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reduce fatigue and breathlessness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reduce the need for hospitalization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C5289"/>
                            </a:solidFill>
                            <a:effectLst/>
                            <a:latin typeface="Arial" pitchFamily="34" charset="0"/>
                          </a:rPr>
                          <a:t>provide end of life care</a:t>
                        </a:r>
                      </a:p>
                    </a:txBody>
                    <a:tcPr marL="27000" marR="35100" marT="35100" marB="35100" horzOverflow="overflow">
                      <a:lnT w="762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</a:tbl>
            </a:graphicData>
          </a:graphic>
        </p:graphicFrame>
        <p:graphicFrame>
          <p:nvGraphicFramePr>
            <p:cNvPr id="7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384603337"/>
                </p:ext>
              </p:extLst>
            </p:nvPr>
          </p:nvGraphicFramePr>
          <p:xfrm>
            <a:off x="1241658" y="3704162"/>
            <a:ext cx="5248762" cy="1231889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12652"/>
                  <a:gridCol w="4540712"/>
                </a:tblGrid>
                <a:tr h="2178223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GB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3. Prevention</a:t>
                        </a:r>
                      </a:p>
                    </a:txBody>
                    <a:tcPr marL="27000" marR="35100" marT="35100" marB="35100" horzOverflow="overflow">
                      <a:lnT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occurrence of myocardial damage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progression of myocardial damage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remodelling of the myocardium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reoccurrence of symptoms and fluid accumulation</a:t>
                        </a:r>
                      </a:p>
                      <a:p>
                        <a:pPr marL="182563" marR="0" lvl="0" indent="-182563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Clr>
                            <a:srgbClr val="BFBFBF"/>
                          </a:buClr>
                          <a:buSzTx/>
                          <a:buFont typeface="Arial" pitchFamily="34" charset="0"/>
                          <a:buChar char="•"/>
                          <a:tabLst/>
                        </a:pPr>
                        <a:r>
                          <a:rPr kumimoji="0" lang="en-GB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hospitalization</a:t>
                        </a:r>
                      </a:p>
                    </a:txBody>
                    <a:tcPr marL="27000" marR="35100" marT="35100" marB="35100" horzOverflow="overflow">
                      <a:lnT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tcPr>
                  </a:tc>
                </a:tr>
              </a:tbl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Caution 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 smtClean="0"/>
              <a:t>NYHA IV HF</a:t>
            </a:r>
          </a:p>
          <a:p>
            <a:r>
              <a:rPr lang="en-IN" dirty="0" smtClean="0"/>
              <a:t>Current or recent (&lt;4wk) ADHF</a:t>
            </a:r>
          </a:p>
          <a:p>
            <a:r>
              <a:rPr lang="en-IN" dirty="0" smtClean="0"/>
              <a:t>Persisting signs of congestion </a:t>
            </a:r>
          </a:p>
          <a:p>
            <a:r>
              <a:rPr lang="en-IN" dirty="0" smtClean="0"/>
              <a:t>Hypotension(&lt;90)</a:t>
            </a:r>
          </a:p>
          <a:p>
            <a:r>
              <a:rPr lang="en-IN" dirty="0" smtClean="0"/>
              <a:t>Drug interactions</a:t>
            </a:r>
          </a:p>
          <a:p>
            <a:pPr>
              <a:buNone/>
            </a:pPr>
            <a:r>
              <a:rPr lang="en-IN" dirty="0" err="1" smtClean="0"/>
              <a:t>Verapamil,digoxin,ivabradine</a:t>
            </a:r>
            <a:r>
              <a:rPr lang="en-IN" dirty="0" smtClean="0"/>
              <a:t>, </a:t>
            </a:r>
            <a:r>
              <a:rPr lang="en-IN" dirty="0" err="1" smtClean="0"/>
              <a:t>amiodarone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 smtClean="0"/>
              <a:t>How to use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dirty="0" smtClean="0"/>
              <a:t>Start with low dose</a:t>
            </a:r>
          </a:p>
          <a:p>
            <a:r>
              <a:rPr lang="en-IN" dirty="0" smtClean="0"/>
              <a:t>Double dose not less than 2 wk</a:t>
            </a:r>
          </a:p>
          <a:p>
            <a:r>
              <a:rPr lang="en-IN" dirty="0" smtClean="0"/>
              <a:t>Titrate target dose</a:t>
            </a:r>
          </a:p>
          <a:p>
            <a:r>
              <a:rPr lang="en-IN" dirty="0" smtClean="0"/>
              <a:t>Monitor HR/BP/signs of congestion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BETA BLOCKERS</a:t>
            </a:r>
            <a:endParaRPr lang="en-I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0542" t="17708" r="20937" b="46875"/>
          <a:stretch>
            <a:fillRect/>
          </a:stretch>
        </p:blipFill>
        <p:spPr bwMode="auto">
          <a:xfrm>
            <a:off x="76200" y="1600200"/>
            <a:ext cx="8915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2016_HEART FAILURE_SLIDE-SET FV0020.jpg"/>
          <p:cNvPicPr>
            <a:picLocks noChangeAspect="1"/>
          </p:cNvPicPr>
          <p:nvPr/>
        </p:nvPicPr>
        <p:blipFill>
          <a:blip r:embed="rId3" cstate="print"/>
          <a:srcRect l="5003" t="40000" r="2432" b="42222"/>
          <a:stretch>
            <a:fillRect/>
          </a:stretch>
        </p:blipFill>
        <p:spPr bwMode="auto">
          <a:xfrm>
            <a:off x="0" y="5257800"/>
            <a:ext cx="89868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4600" y="4343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FF0000"/>
                </a:solidFill>
              </a:rPr>
              <a:t>ESC</a:t>
            </a:r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1015425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FF0000"/>
                </a:solidFill>
              </a:rPr>
              <a:t>ACC</a:t>
            </a:r>
            <a:endParaRPr lang="en-I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5745635"/>
            <a:chOff x="-1" y="0"/>
            <a:chExt cx="9144001" cy="5745635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914401"/>
              <a:ext cx="4572000" cy="1252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36996" y="990600"/>
              <a:ext cx="4554604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495800"/>
              <a:ext cx="9086850" cy="1249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5334000"/>
            <a:chOff x="-1" y="0"/>
            <a:chExt cx="9144001" cy="53340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4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990600"/>
              <a:ext cx="4580164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4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95800" y="1066800"/>
              <a:ext cx="407193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4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4084320"/>
              <a:ext cx="8982075" cy="1249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5410200"/>
            <a:chOff x="-1" y="0"/>
            <a:chExt cx="9144001" cy="54102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990600"/>
              <a:ext cx="4376738" cy="1446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8200" y="1066800"/>
              <a:ext cx="4065618" cy="84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" y="3906549"/>
              <a:ext cx="8629650" cy="1503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6629400"/>
            <a:chOff x="-1" y="0"/>
            <a:chExt cx="9144001" cy="66294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650226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59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990601"/>
              <a:ext cx="4267200" cy="1219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59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67200" y="990601"/>
              <a:ext cx="48768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59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50" y="4829175"/>
              <a:ext cx="459105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IN" dirty="0" smtClean="0"/>
              <a:t>MRA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3442"/>
            <a:ext cx="4040188" cy="639762"/>
          </a:xfrm>
        </p:spPr>
        <p:txBody>
          <a:bodyPr/>
          <a:lstStyle/>
          <a:p>
            <a:r>
              <a:rPr lang="en-IN" dirty="0" smtClean="0"/>
              <a:t>WHY?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3204"/>
            <a:ext cx="4040188" cy="3951288"/>
          </a:xfrm>
        </p:spPr>
        <p:txBody>
          <a:bodyPr/>
          <a:lstStyle/>
          <a:p>
            <a:r>
              <a:rPr lang="en-IN" dirty="0" smtClean="0"/>
              <a:t>Improve symptoms</a:t>
            </a:r>
          </a:p>
          <a:p>
            <a:r>
              <a:rPr lang="en-IN" dirty="0" smtClean="0"/>
              <a:t> reduce the risk of HF hospitalization</a:t>
            </a:r>
          </a:p>
          <a:p>
            <a:r>
              <a:rPr lang="en-IN" dirty="0" smtClean="0"/>
              <a:t>increase survival.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85955"/>
            <a:ext cx="4041775" cy="639762"/>
          </a:xfrm>
        </p:spPr>
        <p:txBody>
          <a:bodyPr/>
          <a:lstStyle/>
          <a:p>
            <a:r>
              <a:rPr lang="en-IN" dirty="0" smtClean="0"/>
              <a:t>Indication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25717"/>
            <a:ext cx="4041775" cy="3951288"/>
          </a:xfrm>
        </p:spPr>
        <p:txBody>
          <a:bodyPr/>
          <a:lstStyle/>
          <a:p>
            <a:r>
              <a:rPr lang="en-IN" dirty="0" smtClean="0"/>
              <a:t>all patients with persisting symptoms (NYHA Class II–IV) and an LVEF ≤35% despite treatment with an ACE-I (or ARB) and a beta-blocker.</a:t>
            </a:r>
            <a:endParaRPr lang="en-IN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123684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9600" y="1713091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0542" t="64584" r="20937" b="20833"/>
          <a:stretch>
            <a:fillRect/>
          </a:stretch>
        </p:blipFill>
        <p:spPr bwMode="auto">
          <a:xfrm>
            <a:off x="152400" y="34290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-69850" y="4800600"/>
            <a:ext cx="9137650" cy="2057400"/>
            <a:chOff x="0" y="4267200"/>
            <a:chExt cx="9137650" cy="2057400"/>
          </a:xfrm>
        </p:grpSpPr>
        <p:pic>
          <p:nvPicPr>
            <p:cNvPr id="11" name="Picture 1" descr="2016_HEART FAILURE_SLIDE-SET FV0021.jpg"/>
            <p:cNvPicPr>
              <a:picLocks noChangeAspect="1"/>
            </p:cNvPicPr>
            <p:nvPr/>
          </p:nvPicPr>
          <p:blipFill>
            <a:blip r:embed="rId3" cstate="print"/>
            <a:srcRect t="17778" b="76666"/>
            <a:stretch>
              <a:fillRect/>
            </a:stretch>
          </p:blipFill>
          <p:spPr bwMode="auto">
            <a:xfrm>
              <a:off x="0" y="4267200"/>
              <a:ext cx="913765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" descr="2016_HEART FAILURE_SLIDE-SET FV0021.jpg"/>
            <p:cNvPicPr>
              <a:picLocks noChangeAspect="1"/>
            </p:cNvPicPr>
            <p:nvPr/>
          </p:nvPicPr>
          <p:blipFill>
            <a:blip r:embed="rId3" cstate="print"/>
            <a:srcRect t="65556" b="10000"/>
            <a:stretch>
              <a:fillRect/>
            </a:stretch>
          </p:blipFill>
          <p:spPr bwMode="auto">
            <a:xfrm>
              <a:off x="0" y="4648200"/>
              <a:ext cx="913765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2286000" y="3124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</a:rPr>
              <a:t>ACC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441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</a:rPr>
              <a:t>ESC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"/>
            <a:ext cx="4040188" cy="639762"/>
          </a:xfrm>
        </p:spPr>
        <p:txBody>
          <a:bodyPr/>
          <a:lstStyle/>
          <a:p>
            <a:r>
              <a:rPr lang="en-IN" dirty="0" smtClean="0"/>
              <a:t>How to use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4040188" cy="5557838"/>
          </a:xfrm>
        </p:spPr>
        <p:txBody>
          <a:bodyPr>
            <a:normAutofit/>
          </a:bodyPr>
          <a:lstStyle/>
          <a:p>
            <a:r>
              <a:rPr lang="en-IN" dirty="0" smtClean="0"/>
              <a:t>Start with low dose</a:t>
            </a:r>
          </a:p>
          <a:p>
            <a:r>
              <a:rPr lang="en-IN" dirty="0" smtClean="0"/>
              <a:t>Dose titration after 4-8wk</a:t>
            </a:r>
          </a:p>
          <a:p>
            <a:r>
              <a:rPr lang="en-IN" dirty="0" smtClean="0"/>
              <a:t>Check blood chemistry at 1 and 4 weeks after starting/increasing dose and at 8 and 12 weeks; 6, 9, and 12 months; 4-monthly thereafter</a:t>
            </a:r>
          </a:p>
          <a:p>
            <a:r>
              <a:rPr lang="en-IN" dirty="0" smtClean="0"/>
              <a:t>If K+ rises above 5.5 or </a:t>
            </a:r>
            <a:r>
              <a:rPr lang="en-IN" dirty="0" err="1" smtClean="0"/>
              <a:t>creatinine</a:t>
            </a:r>
            <a:r>
              <a:rPr lang="en-IN" dirty="0" smtClean="0"/>
              <a:t> rises to 2.5 /</a:t>
            </a:r>
            <a:r>
              <a:rPr lang="en-IN" dirty="0" err="1" smtClean="0"/>
              <a:t>eGFR</a:t>
            </a:r>
            <a:r>
              <a:rPr lang="en-IN" dirty="0" smtClean="0"/>
              <a:t> &lt;30 </a:t>
            </a:r>
            <a:r>
              <a:rPr lang="en-IN" dirty="0" err="1" smtClean="0"/>
              <a:t>mL</a:t>
            </a:r>
            <a:r>
              <a:rPr lang="en-IN" dirty="0" smtClean="0"/>
              <a:t>—halve dose</a:t>
            </a:r>
          </a:p>
          <a:p>
            <a:r>
              <a:rPr lang="en-IN" dirty="0" smtClean="0"/>
              <a:t>If K+ rises to &gt;6.0 or </a:t>
            </a:r>
            <a:r>
              <a:rPr lang="en-IN" dirty="0" err="1" smtClean="0"/>
              <a:t>creatinine</a:t>
            </a:r>
            <a:r>
              <a:rPr lang="en-IN" dirty="0" smtClean="0"/>
              <a:t> to &gt;3.5 / </a:t>
            </a:r>
            <a:r>
              <a:rPr lang="en-IN" dirty="0" err="1" smtClean="0"/>
              <a:t>eGFR</a:t>
            </a:r>
            <a:r>
              <a:rPr lang="en-IN" dirty="0" smtClean="0"/>
              <a:t> &lt;20 –stop MRA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2400"/>
            <a:ext cx="4041775" cy="639762"/>
          </a:xfrm>
        </p:spPr>
        <p:txBody>
          <a:bodyPr/>
          <a:lstStyle/>
          <a:p>
            <a:pPr lvl="0"/>
            <a:r>
              <a:rPr lang="en-IN" dirty="0" smtClean="0"/>
              <a:t>Caution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90600"/>
            <a:ext cx="4041775" cy="5557838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IN" dirty="0" smtClean="0"/>
              <a:t>K+&gt;5</a:t>
            </a:r>
          </a:p>
          <a:p>
            <a:pPr lvl="0">
              <a:defRPr/>
            </a:pPr>
            <a:r>
              <a:rPr lang="en-IN" dirty="0" smtClean="0"/>
              <a:t>Cr&gt;2.5/GFR&lt;30</a:t>
            </a:r>
          </a:p>
          <a:p>
            <a:pPr lvl="0">
              <a:defRPr/>
            </a:pPr>
            <a:r>
              <a:rPr lang="en-IN" dirty="0" smtClean="0"/>
              <a:t>Drug interaction</a:t>
            </a:r>
          </a:p>
          <a:p>
            <a:pPr lvl="1"/>
            <a:r>
              <a:rPr lang="en-IN" sz="2400" dirty="0" smtClean="0"/>
              <a:t>K+ supplements</a:t>
            </a:r>
          </a:p>
          <a:p>
            <a:pPr lvl="1"/>
            <a:r>
              <a:rPr lang="en-IN" sz="2400" dirty="0" smtClean="0"/>
              <a:t>K+-sparing diuretics </a:t>
            </a:r>
          </a:p>
          <a:p>
            <a:pPr lvl="1"/>
            <a:r>
              <a:rPr lang="en-IN" sz="2400" dirty="0" smtClean="0"/>
              <a:t>ACE-Is/ARBs/</a:t>
            </a:r>
            <a:r>
              <a:rPr lang="en-IN" sz="2400" dirty="0" err="1" smtClean="0"/>
              <a:t>renin</a:t>
            </a:r>
            <a:r>
              <a:rPr lang="en-IN" sz="2400" dirty="0" smtClean="0"/>
              <a:t> inhibitors</a:t>
            </a:r>
          </a:p>
          <a:p>
            <a:pPr lvl="1"/>
            <a:r>
              <a:rPr lang="en-IN" sz="2400" dirty="0" smtClean="0"/>
              <a:t>NSAID</a:t>
            </a:r>
          </a:p>
          <a:p>
            <a:pPr lvl="1"/>
            <a:r>
              <a:rPr lang="en-IN" sz="2400" dirty="0" err="1" smtClean="0"/>
              <a:t>Trimethoprim</a:t>
            </a:r>
            <a:r>
              <a:rPr lang="en-IN" sz="2400" dirty="0" smtClean="0"/>
              <a:t>/</a:t>
            </a:r>
            <a:r>
              <a:rPr lang="en-IN" sz="2400" dirty="0" err="1" smtClean="0"/>
              <a:t>trimethoprim</a:t>
            </a:r>
            <a:r>
              <a:rPr lang="en-IN" sz="2400" dirty="0" smtClean="0"/>
              <a:t>-</a:t>
            </a:r>
            <a:r>
              <a:rPr lang="en-IN" sz="2400" dirty="0" err="1" smtClean="0"/>
              <a:t>sulfamethoxazole</a:t>
            </a:r>
            <a:endParaRPr lang="en-IN" sz="2400" dirty="0" smtClean="0"/>
          </a:p>
          <a:p>
            <a:pPr lvl="1"/>
            <a:r>
              <a:rPr lang="en-IN" sz="2400" dirty="0" smtClean="0"/>
              <a:t>Low-salt’ substitutes with a high K+ content.</a:t>
            </a:r>
          </a:p>
          <a:p>
            <a:pPr lvl="0">
              <a:defRPr/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4975030"/>
            <a:chOff x="-1" y="0"/>
            <a:chExt cx="9144001" cy="497503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66800"/>
              <a:ext cx="4629150" cy="122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990600"/>
              <a:ext cx="4343400" cy="1253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" y="4113774"/>
              <a:ext cx="8839200" cy="86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91626" cy="6815618"/>
            <a:chOff x="-1" y="0"/>
            <a:chExt cx="9191626" cy="6815618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878826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1219200"/>
              <a:ext cx="4025900" cy="1131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914401"/>
              <a:ext cx="5076825" cy="2819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029200"/>
              <a:ext cx="8329613" cy="178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71" y="1"/>
            <a:ext cx="8552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1437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IN" dirty="0" err="1" smtClean="0"/>
              <a:t>Hydrolazine</a:t>
            </a:r>
            <a:r>
              <a:rPr lang="en-IN" dirty="0" smtClean="0"/>
              <a:t> and ISDN</a:t>
            </a:r>
            <a:endParaRPr lang="en-IN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4800600"/>
            <a:ext cx="949668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4724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Initial dose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4648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Maximum dose</a:t>
            </a:r>
            <a:endParaRPr lang="en-I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In large scale trials comparing vasodilators </a:t>
            </a:r>
            <a:r>
              <a:rPr lang="en-IN" dirty="0" err="1" smtClean="0"/>
              <a:t>vs</a:t>
            </a:r>
            <a:r>
              <a:rPr lang="en-IN" dirty="0" smtClean="0"/>
              <a:t> placebo(</a:t>
            </a:r>
            <a:r>
              <a:rPr lang="en-IN" dirty="0" smtClean="0">
                <a:solidFill>
                  <a:srgbClr val="FF0000"/>
                </a:solidFill>
              </a:rPr>
              <a:t>Veterans Administration Cooperative Study)</a:t>
            </a:r>
          </a:p>
          <a:p>
            <a:r>
              <a:rPr lang="en-IN" dirty="0" smtClean="0"/>
              <a:t>Reduced mortality but not hospitalization when treated with </a:t>
            </a:r>
            <a:r>
              <a:rPr lang="en-IN" dirty="0" err="1" smtClean="0"/>
              <a:t>digoxin</a:t>
            </a:r>
            <a:r>
              <a:rPr lang="en-IN" dirty="0" smtClean="0"/>
              <a:t> and diuretics.</a:t>
            </a:r>
          </a:p>
          <a:p>
            <a:r>
              <a:rPr lang="en-IN" dirty="0" err="1" smtClean="0"/>
              <a:t>Didnot</a:t>
            </a:r>
            <a:r>
              <a:rPr lang="en-IN" dirty="0" smtClean="0"/>
              <a:t> reduce mortality when treated with ACE-I or Beta blockers</a:t>
            </a:r>
            <a:endParaRPr lang="en-IN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DIURETICS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26" t="16667" r="23865" b="22917"/>
          <a:stretch>
            <a:fillRect/>
          </a:stretch>
        </p:blipFill>
        <p:spPr bwMode="auto">
          <a:xfrm>
            <a:off x="304800" y="1113258"/>
            <a:ext cx="8534400" cy="5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14583" r="23280" b="11458"/>
          <a:stretch>
            <a:fillRect/>
          </a:stretch>
        </p:blipFill>
        <p:spPr bwMode="auto">
          <a:xfrm>
            <a:off x="457200" y="457200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600075"/>
            <a:ext cx="71151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IN" dirty="0" err="1" smtClean="0"/>
              <a:t>Ivabradine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27075"/>
            <a:ext cx="4040188" cy="639762"/>
          </a:xfrm>
        </p:spPr>
        <p:txBody>
          <a:bodyPr/>
          <a:lstStyle/>
          <a:p>
            <a:r>
              <a:rPr lang="en-IN" dirty="0" smtClean="0"/>
              <a:t>Why?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66837"/>
            <a:ext cx="4040188" cy="3951288"/>
          </a:xfrm>
        </p:spPr>
        <p:txBody>
          <a:bodyPr/>
          <a:lstStyle/>
          <a:p>
            <a:r>
              <a:rPr lang="en-IN" dirty="0" smtClean="0"/>
              <a:t>reduce the risk of HF hospitalization and cardiovascular death.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27075"/>
            <a:ext cx="4041775" cy="639762"/>
          </a:xfrm>
        </p:spPr>
        <p:txBody>
          <a:bodyPr/>
          <a:lstStyle/>
          <a:p>
            <a:r>
              <a:rPr lang="en-IN" dirty="0" smtClean="0"/>
              <a:t>Indication  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66837"/>
            <a:ext cx="4041775" cy="3951288"/>
          </a:xfrm>
        </p:spPr>
        <p:txBody>
          <a:bodyPr>
            <a:normAutofit/>
          </a:bodyPr>
          <a:lstStyle/>
          <a:p>
            <a:r>
              <a:rPr lang="en-IN" dirty="0" smtClean="0"/>
              <a:t>Patients with stable symptomatic HF (NYHA Class II–IV) and an LVEF ≤35% in sinus rhythm and resting heart </a:t>
            </a:r>
            <a:r>
              <a:rPr lang="en-IN" dirty="0" smtClean="0">
                <a:solidFill>
                  <a:srgbClr val="FF0000"/>
                </a:solidFill>
              </a:rPr>
              <a:t>rate ≥70 </a:t>
            </a:r>
            <a:r>
              <a:rPr lang="en-IN" dirty="0" err="1" smtClean="0">
                <a:solidFill>
                  <a:srgbClr val="FF0000"/>
                </a:solidFill>
              </a:rPr>
              <a:t>bpm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r>
              <a:rPr lang="en-IN" dirty="0" smtClean="0"/>
              <a:t>despite guidelines-recommended treatment.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9600" y="24384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sz="2400" b="1" dirty="0" smtClean="0"/>
              <a:t>Contraindications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9600" y="3089274"/>
            <a:ext cx="4040188" cy="2808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2000" dirty="0" smtClean="0"/>
              <a:t>Unstable cardiovascular conditions (acute coronary syndrome, stroke/TIA, severe hypotension).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 smtClean="0"/>
              <a:t>Severe liver dysfunction or renal dysfunction (no evidence on safety or pharmacokinetics for </a:t>
            </a:r>
            <a:r>
              <a:rPr lang="en-IN" sz="2000" dirty="0" err="1" smtClean="0"/>
              <a:t>creatinine</a:t>
            </a:r>
            <a:r>
              <a:rPr lang="en-IN" sz="2000" dirty="0" smtClean="0"/>
              <a:t> clearance &lt;15 </a:t>
            </a:r>
            <a:r>
              <a:rPr lang="en-IN" sz="2000" dirty="0" err="1" smtClean="0"/>
              <a:t>mL</a:t>
            </a:r>
            <a:r>
              <a:rPr lang="en-IN" sz="2000" dirty="0" smtClean="0"/>
              <a:t>/min).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 smtClean="0"/>
              <a:t>Pregnancy or breastfeeding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0542" t="54167" r="40263" b="34375"/>
          <a:stretch>
            <a:fillRect/>
          </a:stretch>
        </p:blipFill>
        <p:spPr bwMode="auto">
          <a:xfrm>
            <a:off x="838200" y="5817507"/>
            <a:ext cx="6781800" cy="88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shift-t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8627574" cy="64351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 smtClean="0"/>
              <a:t>CAUTION</a:t>
            </a:r>
          </a:p>
          <a:p>
            <a:r>
              <a:rPr lang="en-IN" sz="2400" dirty="0" smtClean="0"/>
              <a:t>severe (NYHA Class IV) HF.</a:t>
            </a:r>
          </a:p>
          <a:p>
            <a:r>
              <a:rPr lang="en-IN" sz="2400" dirty="0" smtClean="0"/>
              <a:t>Current or recent (&lt;4 weeks) exacerbation of</a:t>
            </a:r>
          </a:p>
          <a:p>
            <a:r>
              <a:rPr lang="en-IN" sz="2400" dirty="0" smtClean="0"/>
              <a:t>Resting heart rate &lt;50 </a:t>
            </a:r>
            <a:r>
              <a:rPr lang="en-IN" sz="2400" dirty="0" err="1" smtClean="0"/>
              <a:t>bpm</a:t>
            </a:r>
            <a:r>
              <a:rPr lang="en-IN" sz="2400" dirty="0" smtClean="0"/>
              <a:t> during treatment.</a:t>
            </a:r>
          </a:p>
          <a:p>
            <a:r>
              <a:rPr lang="en-IN" sz="2400" dirty="0" smtClean="0"/>
              <a:t>Moderate liver dysfunction.</a:t>
            </a:r>
          </a:p>
          <a:p>
            <a:r>
              <a:rPr lang="en-IN" sz="2400" dirty="0" smtClean="0"/>
              <a:t>Chronic retinal diseases, including RP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 smtClean="0"/>
              <a:t>Drug interactions:</a:t>
            </a:r>
          </a:p>
          <a:p>
            <a:pPr>
              <a:buNone/>
            </a:pPr>
            <a:r>
              <a:rPr lang="en-IN" dirty="0" smtClean="0"/>
              <a:t> </a:t>
            </a:r>
            <a:r>
              <a:rPr lang="en-IN" dirty="0" err="1" smtClean="0"/>
              <a:t>Bradycardia</a:t>
            </a:r>
            <a:r>
              <a:rPr lang="en-IN" dirty="0" smtClean="0"/>
              <a:t> and induction of long QT </a:t>
            </a:r>
          </a:p>
          <a:p>
            <a:pPr>
              <a:buFont typeface="+mj-lt"/>
              <a:buAutoNum type="arabicPeriod"/>
            </a:pPr>
            <a:r>
              <a:rPr lang="en-IN" dirty="0" err="1" smtClean="0"/>
              <a:t>Verapamil</a:t>
            </a:r>
            <a:r>
              <a:rPr lang="en-IN" dirty="0" smtClean="0"/>
              <a:t>, </a:t>
            </a:r>
            <a:r>
              <a:rPr lang="en-IN" dirty="0" err="1" smtClean="0"/>
              <a:t>diltiazam</a:t>
            </a:r>
            <a:endParaRPr lang="en-IN" dirty="0" smtClean="0"/>
          </a:p>
          <a:p>
            <a:pPr>
              <a:buFont typeface="+mj-lt"/>
              <a:buAutoNum type="arabicPeriod"/>
            </a:pPr>
            <a:r>
              <a:rPr lang="en-IN" dirty="0" smtClean="0"/>
              <a:t> Beta-blocker.</a:t>
            </a:r>
          </a:p>
          <a:p>
            <a:pPr>
              <a:buFont typeface="+mj-lt"/>
              <a:buAutoNum type="arabicPeriod"/>
            </a:pPr>
            <a:r>
              <a:rPr lang="en-IN" dirty="0" err="1" smtClean="0"/>
              <a:t>Digoxin</a:t>
            </a:r>
            <a:r>
              <a:rPr lang="en-IN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en-IN" dirty="0" err="1" smtClean="0"/>
              <a:t>Amiodarone</a:t>
            </a:r>
            <a:r>
              <a:rPr lang="en-IN" dirty="0" smtClean="0"/>
              <a:t>.</a:t>
            </a:r>
          </a:p>
          <a:p>
            <a:pPr>
              <a:buNone/>
            </a:pPr>
            <a:r>
              <a:rPr lang="en-IN" dirty="0" smtClean="0"/>
              <a:t>Inhibitors of  CYP3A4</a:t>
            </a:r>
          </a:p>
          <a:p>
            <a:pPr>
              <a:buFont typeface="+mj-lt"/>
              <a:buAutoNum type="arabicPeriod"/>
            </a:pPr>
            <a:r>
              <a:rPr lang="en-IN" dirty="0" smtClean="0"/>
              <a:t>Antifungal azoles (such as </a:t>
            </a:r>
            <a:r>
              <a:rPr lang="en-IN" dirty="0" err="1" smtClean="0"/>
              <a:t>ketoconazole</a:t>
            </a:r>
            <a:r>
              <a:rPr lang="en-IN" dirty="0" smtClean="0"/>
              <a:t>, </a:t>
            </a:r>
            <a:r>
              <a:rPr lang="en-IN" dirty="0" err="1" smtClean="0"/>
              <a:t>itraconazole</a:t>
            </a:r>
            <a:r>
              <a:rPr lang="en-IN" dirty="0" smtClean="0"/>
              <a:t>).</a:t>
            </a:r>
          </a:p>
          <a:p>
            <a:pPr>
              <a:buFont typeface="+mj-lt"/>
              <a:buAutoNum type="arabicPeriod"/>
            </a:pPr>
            <a:r>
              <a:rPr lang="en-IN" dirty="0" err="1" smtClean="0"/>
              <a:t>Macrolide</a:t>
            </a:r>
            <a:r>
              <a:rPr lang="en-IN" dirty="0" smtClean="0"/>
              <a:t> antibiotics (such as </a:t>
            </a:r>
            <a:r>
              <a:rPr lang="en-IN" dirty="0" err="1" smtClean="0"/>
              <a:t>clarithromycin</a:t>
            </a:r>
            <a:r>
              <a:rPr lang="en-IN" dirty="0" smtClean="0"/>
              <a:t>, erythromycin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4001" cy="6155769"/>
            <a:chOff x="-1" y="0"/>
            <a:chExt cx="9144001" cy="6155769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7000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990600"/>
              <a:ext cx="434963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9600" y="990600"/>
              <a:ext cx="4495800" cy="1653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" y="4184142"/>
              <a:ext cx="9144001" cy="197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DIGOXIN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IN" dirty="0" smtClean="0"/>
              <a:t>Block Na-K-</a:t>
            </a:r>
            <a:r>
              <a:rPr lang="en-IN" dirty="0" err="1" smtClean="0"/>
              <a:t>ATPase</a:t>
            </a:r>
            <a:r>
              <a:rPr lang="en-IN" dirty="0" smtClean="0"/>
              <a:t> in cardiac cell—increases Ca -- contractility</a:t>
            </a:r>
          </a:p>
          <a:p>
            <a:r>
              <a:rPr lang="en-IN" dirty="0" smtClean="0"/>
              <a:t>Sensitize Na-K </a:t>
            </a:r>
            <a:r>
              <a:rPr lang="en-IN" dirty="0" err="1" smtClean="0"/>
              <a:t>ATPase</a:t>
            </a:r>
            <a:r>
              <a:rPr lang="en-IN" dirty="0" smtClean="0"/>
              <a:t> activity in </a:t>
            </a:r>
            <a:r>
              <a:rPr lang="en-IN" dirty="0" err="1" smtClean="0"/>
              <a:t>vagal</a:t>
            </a:r>
            <a:r>
              <a:rPr lang="en-IN" dirty="0" smtClean="0"/>
              <a:t> afferent nerve –increases </a:t>
            </a:r>
            <a:r>
              <a:rPr lang="en-IN" dirty="0" err="1" smtClean="0"/>
              <a:t>vagal</a:t>
            </a:r>
            <a:r>
              <a:rPr lang="en-IN" dirty="0" smtClean="0"/>
              <a:t> tone</a:t>
            </a:r>
          </a:p>
          <a:p>
            <a:r>
              <a:rPr lang="en-IN" dirty="0" smtClean="0"/>
              <a:t>Block this enzyme in kidney –decreases sodium </a:t>
            </a:r>
            <a:r>
              <a:rPr lang="en-IN" dirty="0" err="1" smtClean="0"/>
              <a:t>resorption</a:t>
            </a:r>
            <a:endParaRPr lang="en-IN" dirty="0" smtClean="0"/>
          </a:p>
          <a:p>
            <a:r>
              <a:rPr lang="en-IN" dirty="0" smtClean="0"/>
              <a:t> serum level should be </a:t>
            </a:r>
            <a:r>
              <a:rPr lang="en-IN" dirty="0" smtClean="0">
                <a:solidFill>
                  <a:srgbClr val="FF0000"/>
                </a:solidFill>
              </a:rPr>
              <a:t>&lt;1.0ng/ml</a:t>
            </a:r>
          </a:p>
          <a:p>
            <a:endParaRPr lang="en-IN" dirty="0"/>
          </a:p>
        </p:txBody>
      </p:sp>
      <p:pic>
        <p:nvPicPr>
          <p:cNvPr id="4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1"/>
            <a:ext cx="467477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319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Trials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Two large trials in 1990</a:t>
            </a:r>
          </a:p>
          <a:p>
            <a:r>
              <a:rPr lang="en-IN" dirty="0" smtClean="0"/>
              <a:t>Randomised assessment of </a:t>
            </a:r>
            <a:r>
              <a:rPr lang="en-IN" dirty="0" err="1" smtClean="0"/>
              <a:t>digoxin</a:t>
            </a:r>
            <a:r>
              <a:rPr lang="en-IN" dirty="0" smtClean="0"/>
              <a:t> and inhibitors of ACE(</a:t>
            </a:r>
            <a:r>
              <a:rPr lang="en-IN" dirty="0" smtClean="0">
                <a:solidFill>
                  <a:srgbClr val="FF0000"/>
                </a:solidFill>
              </a:rPr>
              <a:t>RADIANCE</a:t>
            </a:r>
            <a:r>
              <a:rPr lang="en-IN" dirty="0" smtClean="0"/>
              <a:t>)</a:t>
            </a:r>
          </a:p>
          <a:p>
            <a:r>
              <a:rPr lang="en-IN" dirty="0" smtClean="0"/>
              <a:t>Prospective randomized study of ventricular function and efficacy of </a:t>
            </a:r>
            <a:r>
              <a:rPr lang="en-IN" dirty="0" err="1" smtClean="0"/>
              <a:t>digoxin</a:t>
            </a:r>
            <a:r>
              <a:rPr lang="en-IN" dirty="0" smtClean="0"/>
              <a:t>(</a:t>
            </a:r>
            <a:r>
              <a:rPr lang="en-IN" dirty="0" smtClean="0">
                <a:solidFill>
                  <a:srgbClr val="FF0000"/>
                </a:solidFill>
              </a:rPr>
              <a:t>PROVED</a:t>
            </a:r>
            <a:r>
              <a:rPr lang="en-IN" dirty="0" smtClean="0"/>
              <a:t>)</a:t>
            </a:r>
          </a:p>
          <a:p>
            <a:pPr>
              <a:buNone/>
            </a:pPr>
            <a:r>
              <a:rPr lang="en-IN" dirty="0" smtClean="0"/>
              <a:t>CONCLUSION</a:t>
            </a:r>
          </a:p>
          <a:p>
            <a:r>
              <a:rPr lang="en-IN" dirty="0" smtClean="0"/>
              <a:t>Worsening HF &amp;readmission were more in withdrawn group</a:t>
            </a:r>
          </a:p>
          <a:p>
            <a:r>
              <a:rPr lang="en-IN" dirty="0" smtClean="0"/>
              <a:t>But difficult to interpret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IN" b="1" dirty="0" err="1" smtClean="0"/>
              <a:t>Digoxin</a:t>
            </a:r>
            <a:r>
              <a:rPr lang="en-IN" b="1" dirty="0" smtClean="0"/>
              <a:t> investigation group(</a:t>
            </a:r>
            <a:r>
              <a:rPr lang="en-IN" b="1" dirty="0" smtClean="0">
                <a:solidFill>
                  <a:srgbClr val="FF0000"/>
                </a:solidFill>
              </a:rPr>
              <a:t>DIG</a:t>
            </a:r>
            <a:r>
              <a:rPr lang="en-IN" b="1" dirty="0" smtClean="0"/>
              <a:t>) trial</a:t>
            </a:r>
          </a:p>
          <a:p>
            <a:r>
              <a:rPr lang="en-IN" dirty="0" smtClean="0"/>
              <a:t>Prospective study</a:t>
            </a:r>
          </a:p>
          <a:p>
            <a:r>
              <a:rPr lang="en-IN" dirty="0" smtClean="0"/>
              <a:t>Conclusion</a:t>
            </a:r>
          </a:p>
          <a:p>
            <a:r>
              <a:rPr lang="en-IN" dirty="0" smtClean="0"/>
              <a:t>Neutral effect on mortality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Reduced hospitalization(</a:t>
            </a:r>
            <a:r>
              <a:rPr lang="en-IN" dirty="0" err="1" smtClean="0"/>
              <a:t>incl</a:t>
            </a:r>
            <a:r>
              <a:rPr lang="en-IN" dirty="0" smtClean="0"/>
              <a:t> 30d readmission)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Mortality was directly related to serum levels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Post hoc analysis—significant higher(23%) risk of death from all cause in women</a:t>
            </a:r>
          </a:p>
          <a:p>
            <a:r>
              <a:rPr lang="en-IN" b="1" dirty="0" smtClean="0"/>
              <a:t>All these trials were before widespread use of BB &amp;ACEI.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COMPLICATIONS OF DIGOXIN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Cardiac </a:t>
            </a:r>
            <a:r>
              <a:rPr lang="en-IN" dirty="0" err="1" smtClean="0"/>
              <a:t>arrhythmiaa</a:t>
            </a:r>
            <a:r>
              <a:rPr lang="en-IN" dirty="0" smtClean="0"/>
              <a:t>– heart </a:t>
            </a:r>
            <a:r>
              <a:rPr lang="en-IN" dirty="0" err="1" smtClean="0"/>
              <a:t>blocks,ectopics,reentant</a:t>
            </a:r>
            <a:r>
              <a:rPr lang="en-IN" dirty="0" smtClean="0"/>
              <a:t> cardiac rhythm</a:t>
            </a:r>
          </a:p>
          <a:p>
            <a:r>
              <a:rPr lang="en-IN" dirty="0" err="1" smtClean="0"/>
              <a:t>Neuro</a:t>
            </a:r>
            <a:r>
              <a:rPr lang="en-IN" dirty="0" smtClean="0"/>
              <a:t>—visual disturbance, </a:t>
            </a:r>
            <a:r>
              <a:rPr lang="en-IN" dirty="0" err="1" smtClean="0"/>
              <a:t>disorientation,confusion</a:t>
            </a:r>
            <a:endParaRPr lang="en-IN" dirty="0" smtClean="0"/>
          </a:p>
          <a:p>
            <a:r>
              <a:rPr lang="en-IN" dirty="0" smtClean="0"/>
              <a:t>GIT- anorexia, </a:t>
            </a:r>
            <a:r>
              <a:rPr lang="en-IN" dirty="0" err="1" smtClean="0"/>
              <a:t>nausea,vomiting</a:t>
            </a:r>
            <a:endParaRPr lang="en-IN" dirty="0" smtClean="0"/>
          </a:p>
          <a:p>
            <a:r>
              <a:rPr lang="en-IN" dirty="0" smtClean="0"/>
              <a:t>Maintain serum level between 0.5-1ng/ml</a:t>
            </a:r>
          </a:p>
          <a:p>
            <a:r>
              <a:rPr lang="en-IN" dirty="0" smtClean="0"/>
              <a:t>Toxicity occur with lower level in </a:t>
            </a:r>
            <a:r>
              <a:rPr lang="en-IN" dirty="0" smtClean="0">
                <a:solidFill>
                  <a:srgbClr val="FF0000"/>
                </a:solidFill>
              </a:rPr>
              <a:t>hypo K hypo Mg.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395289" y="274638"/>
            <a:ext cx="8291511" cy="5647286"/>
            <a:chOff x="395289" y="274638"/>
            <a:chExt cx="8291511" cy="5647286"/>
          </a:xfrm>
        </p:grpSpPr>
        <p:grpSp>
          <p:nvGrpSpPr>
            <p:cNvPr id="2" name="Groep 24"/>
            <p:cNvGrpSpPr/>
            <p:nvPr/>
          </p:nvGrpSpPr>
          <p:grpSpPr>
            <a:xfrm>
              <a:off x="1404938" y="1793750"/>
              <a:ext cx="7065796" cy="3834121"/>
              <a:chOff x="1404938" y="1793751"/>
              <a:chExt cx="6709837" cy="356915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404940" y="5060216"/>
                <a:ext cx="6709835" cy="3026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8100" dist="38100" dir="5400000" algn="ctr" rotWithShape="0">
                  <a:schemeClr val="tx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81000" tIns="81000" rIns="81000" bIns="81000" rtlCol="0" anchor="ctr">
                <a:spAutoFit/>
              </a:bodyPr>
              <a:lstStyle/>
              <a:p>
                <a:pPr marL="134538" indent="-134538" eaLnBrk="0" fontAlgn="base" hangingPunct="0">
                  <a:spcBef>
                    <a:spcPct val="0"/>
                  </a:spcBef>
                  <a:spcAft>
                    <a:spcPts val="900"/>
                  </a:spcAft>
                  <a:buClr>
                    <a:srgbClr val="FCAF17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sz="1050" b="1" dirty="0">
                    <a:solidFill>
                      <a:srgbClr val="474749">
                        <a:lumMod val="50000"/>
                      </a:srgbClr>
                    </a:solidFill>
                  </a:rPr>
                  <a:t>LCZ696: enhancement of natriuretic and other vasoactive peptides, with simultaneous RAAS suppression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 flipH="1">
                <a:off x="1404938" y="1793751"/>
                <a:ext cx="6325791" cy="3211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5400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0" tIns="135000" rIns="135000" bIns="135000" rtlCol="0" anchor="t"/>
              <a:lstStyle/>
              <a:p>
                <a:pPr eaLnBrk="0" fontAlgn="base" hangingPunct="0">
                  <a:lnSpc>
                    <a:spcPts val="1200"/>
                  </a:lnSpc>
                  <a:spcBef>
                    <a:spcPct val="0"/>
                  </a:spcBef>
                  <a:spcAft>
                    <a:spcPts val="900"/>
                  </a:spcAft>
                  <a:buClr>
                    <a:srgbClr val="FCAF17"/>
                  </a:buClr>
                  <a:buSzPct val="110000"/>
                </a:pPr>
                <a:endParaRPr lang="en-GB" sz="1200" kern="0" spc="-38" dirty="0">
                  <a:solidFill>
                    <a:srgbClr val="8B8D90"/>
                  </a:solidFill>
                </a:endParaRPr>
              </a:p>
            </p:txBody>
          </p:sp>
        </p:grp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1573830" y="3113898"/>
              <a:ext cx="1912388" cy="0"/>
            </a:xfrm>
            <a:prstGeom prst="line">
              <a:avLst/>
            </a:prstGeom>
            <a:noFill/>
            <a:ln w="11113" cap="flat">
              <a:solidFill>
                <a:srgbClr val="80828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395289" y="274638"/>
              <a:ext cx="8291511" cy="830262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C5289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Evolution of pharmacologic approaches in HF: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9925" y="1897666"/>
              <a:ext cx="2433324" cy="1946416"/>
            </a:xfrm>
            <a:prstGeom prst="rect">
              <a:avLst/>
            </a:prstGeom>
          </p:spPr>
        </p:pic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4909857" y="2156979"/>
              <a:ext cx="2095784" cy="0"/>
            </a:xfrm>
            <a:prstGeom prst="line">
              <a:avLst/>
            </a:prstGeom>
            <a:noFill/>
            <a:ln w="11113" cap="flat">
              <a:solidFill>
                <a:srgbClr val="80828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5569633" y="1947528"/>
              <a:ext cx="341247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50" b="1" i="1" spc="-38" dirty="0">
                  <a:solidFill>
                    <a:srgbClr val="EC7923"/>
                  </a:solidFill>
                </a:rPr>
                <a:t>SNS</a:t>
              </a:r>
              <a:endParaRPr lang="en-US" altLang="en-US" sz="1350" spc="-38" dirty="0">
                <a:solidFill>
                  <a:srgbClr val="474749"/>
                </a:solidFill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5017297" y="3838922"/>
              <a:ext cx="2097677" cy="0"/>
            </a:xfrm>
            <a:prstGeom prst="line">
              <a:avLst/>
            </a:prstGeom>
            <a:noFill/>
            <a:ln w="11113" cap="flat">
              <a:solidFill>
                <a:srgbClr val="80828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5439788" y="3627369"/>
              <a:ext cx="471026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50" b="1" i="1" spc="-38" dirty="0">
                  <a:solidFill>
                    <a:srgbClr val="FF0000"/>
                  </a:solidFill>
                </a:rPr>
                <a:t>RAAS</a:t>
              </a:r>
              <a:endParaRPr lang="en-US" altLang="en-US" sz="1350" spc="-38" dirty="0">
                <a:solidFill>
                  <a:srgbClr val="FF0000"/>
                </a:solidFill>
              </a:endParaRPr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3751" y="2088489"/>
              <a:ext cx="1663444" cy="183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4027678" y="3113901"/>
              <a:ext cx="491546" cy="380867"/>
            </a:xfrm>
            <a:custGeom>
              <a:avLst/>
              <a:gdLst>
                <a:gd name="T0" fmla="*/ 0 w 357"/>
                <a:gd name="T1" fmla="*/ 0 h 276"/>
                <a:gd name="T2" fmla="*/ 357 w 357"/>
                <a:gd name="T3" fmla="*/ 249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7" h="276">
                  <a:moveTo>
                    <a:pt x="0" y="0"/>
                  </a:moveTo>
                  <a:cubicBezTo>
                    <a:pt x="31" y="177"/>
                    <a:pt x="205" y="276"/>
                    <a:pt x="357" y="249"/>
                  </a:cubicBezTo>
                </a:path>
              </a:pathLst>
            </a:custGeom>
            <a:noFill/>
            <a:ln w="39688" cap="rnd">
              <a:solidFill>
                <a:srgbClr val="EC79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grpSp>
          <p:nvGrpSpPr>
            <p:cNvPr id="7" name="Group 14"/>
            <p:cNvGrpSpPr/>
            <p:nvPr/>
          </p:nvGrpSpPr>
          <p:grpSpPr>
            <a:xfrm>
              <a:off x="3409176" y="2765587"/>
              <a:ext cx="1500680" cy="939689"/>
              <a:chOff x="3021564" y="2813787"/>
              <a:chExt cx="2000907" cy="1252918"/>
            </a:xfrm>
          </p:grpSpPr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3124286" y="2813787"/>
                <a:ext cx="1898185" cy="1252918"/>
              </a:xfrm>
              <a:custGeom>
                <a:avLst/>
                <a:gdLst>
                  <a:gd name="T0" fmla="*/ 0 w 1032"/>
                  <a:gd name="T1" fmla="*/ 247 h 681"/>
                  <a:gd name="T2" fmla="*/ 894 w 1032"/>
                  <a:gd name="T3" fmla="*/ 433 h 681"/>
                  <a:gd name="T4" fmla="*/ 932 w 1032"/>
                  <a:gd name="T5" fmla="*/ 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2" h="681">
                    <a:moveTo>
                      <a:pt x="0" y="247"/>
                    </a:moveTo>
                    <a:cubicBezTo>
                      <a:pt x="0" y="247"/>
                      <a:pt x="600" y="681"/>
                      <a:pt x="894" y="433"/>
                    </a:cubicBezTo>
                    <a:cubicBezTo>
                      <a:pt x="1032" y="318"/>
                      <a:pt x="1031" y="118"/>
                      <a:pt x="932" y="0"/>
                    </a:cubicBezTo>
                  </a:path>
                </a:pathLst>
              </a:custGeom>
              <a:noFill/>
              <a:ln w="39688" cap="rnd">
                <a:solidFill>
                  <a:srgbClr val="83C5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3021564" y="3161016"/>
                <a:ext cx="203997" cy="203997"/>
              </a:xfrm>
              <a:custGeom>
                <a:avLst/>
                <a:gdLst>
                  <a:gd name="T0" fmla="*/ 106 w 111"/>
                  <a:gd name="T1" fmla="*/ 47 h 111"/>
                  <a:gd name="T2" fmla="*/ 65 w 111"/>
                  <a:gd name="T3" fmla="*/ 106 h 111"/>
                  <a:gd name="T4" fmla="*/ 5 w 111"/>
                  <a:gd name="T5" fmla="*/ 65 h 111"/>
                  <a:gd name="T6" fmla="*/ 47 w 111"/>
                  <a:gd name="T7" fmla="*/ 5 h 111"/>
                  <a:gd name="T8" fmla="*/ 106 w 111"/>
                  <a:gd name="T9" fmla="*/ 4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6" y="47"/>
                    </a:moveTo>
                    <a:cubicBezTo>
                      <a:pt x="111" y="75"/>
                      <a:pt x="93" y="101"/>
                      <a:pt x="65" y="106"/>
                    </a:cubicBezTo>
                    <a:cubicBezTo>
                      <a:pt x="37" y="111"/>
                      <a:pt x="10" y="93"/>
                      <a:pt x="5" y="65"/>
                    </a:cubicBezTo>
                    <a:cubicBezTo>
                      <a:pt x="0" y="37"/>
                      <a:pt x="19" y="10"/>
                      <a:pt x="47" y="5"/>
                    </a:cubicBezTo>
                    <a:cubicBezTo>
                      <a:pt x="75" y="0"/>
                      <a:pt x="101" y="19"/>
                      <a:pt x="106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9688" cap="flat">
                <a:solidFill>
                  <a:srgbClr val="83C55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</p:grp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4788326" y="2098256"/>
              <a:ext cx="152998" cy="152998"/>
            </a:xfrm>
            <a:custGeom>
              <a:avLst/>
              <a:gdLst>
                <a:gd name="T0" fmla="*/ 106 w 111"/>
                <a:gd name="T1" fmla="*/ 46 h 111"/>
                <a:gd name="T2" fmla="*/ 65 w 111"/>
                <a:gd name="T3" fmla="*/ 106 h 111"/>
                <a:gd name="T4" fmla="*/ 5 w 111"/>
                <a:gd name="T5" fmla="*/ 64 h 111"/>
                <a:gd name="T6" fmla="*/ 47 w 111"/>
                <a:gd name="T7" fmla="*/ 5 h 111"/>
                <a:gd name="T8" fmla="*/ 106 w 111"/>
                <a:gd name="T9" fmla="*/ 4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6" y="46"/>
                  </a:moveTo>
                  <a:cubicBezTo>
                    <a:pt x="111" y="74"/>
                    <a:pt x="93" y="101"/>
                    <a:pt x="65" y="106"/>
                  </a:cubicBezTo>
                  <a:cubicBezTo>
                    <a:pt x="37" y="111"/>
                    <a:pt x="10" y="92"/>
                    <a:pt x="5" y="64"/>
                  </a:cubicBezTo>
                  <a:cubicBezTo>
                    <a:pt x="0" y="36"/>
                    <a:pt x="19" y="10"/>
                    <a:pt x="47" y="5"/>
                  </a:cubicBezTo>
                  <a:cubicBezTo>
                    <a:pt x="75" y="0"/>
                    <a:pt x="101" y="18"/>
                    <a:pt x="106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>
                <a:solidFill>
                  <a:srgbClr val="474749"/>
                </a:solidFill>
              </a:endParaRPr>
            </a:p>
          </p:txBody>
        </p:sp>
        <p:grpSp>
          <p:nvGrpSpPr>
            <p:cNvPr id="15" name="Group 18"/>
            <p:cNvGrpSpPr/>
            <p:nvPr/>
          </p:nvGrpSpPr>
          <p:grpSpPr>
            <a:xfrm>
              <a:off x="3934360" y="2098257"/>
              <a:ext cx="1006964" cy="1015645"/>
              <a:chOff x="3721809" y="1924013"/>
              <a:chExt cx="1342619" cy="1354193"/>
            </a:xfrm>
          </p:grpSpPr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3721809" y="2025288"/>
                <a:ext cx="1241344" cy="1252918"/>
              </a:xfrm>
              <a:custGeom>
                <a:avLst/>
                <a:gdLst>
                  <a:gd name="T0" fmla="*/ 675 w 675"/>
                  <a:gd name="T1" fmla="*/ 0 h 681"/>
                  <a:gd name="T2" fmla="*/ 67 w 675"/>
                  <a:gd name="T3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75" h="681">
                    <a:moveTo>
                      <a:pt x="675" y="0"/>
                    </a:moveTo>
                    <a:cubicBezTo>
                      <a:pt x="675" y="0"/>
                      <a:pt x="0" y="303"/>
                      <a:pt x="67" y="681"/>
                    </a:cubicBezTo>
                  </a:path>
                </a:pathLst>
              </a:custGeom>
              <a:noFill/>
              <a:ln w="39688" cap="rnd">
                <a:solidFill>
                  <a:srgbClr val="EC79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4860431" y="1924013"/>
                <a:ext cx="203997" cy="203997"/>
              </a:xfrm>
              <a:custGeom>
                <a:avLst/>
                <a:gdLst>
                  <a:gd name="T0" fmla="*/ 106 w 111"/>
                  <a:gd name="T1" fmla="*/ 46 h 111"/>
                  <a:gd name="T2" fmla="*/ 65 w 111"/>
                  <a:gd name="T3" fmla="*/ 106 h 111"/>
                  <a:gd name="T4" fmla="*/ 5 w 111"/>
                  <a:gd name="T5" fmla="*/ 64 h 111"/>
                  <a:gd name="T6" fmla="*/ 47 w 111"/>
                  <a:gd name="T7" fmla="*/ 5 h 111"/>
                  <a:gd name="T8" fmla="*/ 106 w 111"/>
                  <a:gd name="T9" fmla="*/ 4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6" y="46"/>
                    </a:moveTo>
                    <a:cubicBezTo>
                      <a:pt x="111" y="74"/>
                      <a:pt x="93" y="101"/>
                      <a:pt x="65" y="106"/>
                    </a:cubicBezTo>
                    <a:cubicBezTo>
                      <a:pt x="37" y="111"/>
                      <a:pt x="10" y="92"/>
                      <a:pt x="5" y="64"/>
                    </a:cubicBezTo>
                    <a:cubicBezTo>
                      <a:pt x="0" y="36"/>
                      <a:pt x="19" y="10"/>
                      <a:pt x="47" y="5"/>
                    </a:cubicBezTo>
                    <a:cubicBezTo>
                      <a:pt x="75" y="0"/>
                      <a:pt x="101" y="18"/>
                      <a:pt x="10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9688" cap="flat">
                <a:solidFill>
                  <a:srgbClr val="EC792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</p:grpSp>
        <p:grpSp>
          <p:nvGrpSpPr>
            <p:cNvPr id="19" name="Group 21"/>
            <p:cNvGrpSpPr/>
            <p:nvPr/>
          </p:nvGrpSpPr>
          <p:grpSpPr>
            <a:xfrm>
              <a:off x="4045039" y="2556166"/>
              <a:ext cx="1042772" cy="1361789"/>
              <a:chOff x="3869381" y="2534557"/>
              <a:chExt cx="1390363" cy="1815719"/>
            </a:xfrm>
          </p:grpSpPr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3869381" y="2534557"/>
                <a:ext cx="1390363" cy="1707209"/>
              </a:xfrm>
              <a:custGeom>
                <a:avLst/>
                <a:gdLst>
                  <a:gd name="T0" fmla="*/ 680 w 756"/>
                  <a:gd name="T1" fmla="*/ 928 h 928"/>
                  <a:gd name="T2" fmla="*/ 394 w 756"/>
                  <a:gd name="T3" fmla="*/ 61 h 928"/>
                  <a:gd name="T4" fmla="*/ 0 w 756"/>
                  <a:gd name="T5" fmla="*/ 246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6" h="928">
                    <a:moveTo>
                      <a:pt x="680" y="928"/>
                    </a:moveTo>
                    <a:cubicBezTo>
                      <a:pt x="680" y="928"/>
                      <a:pt x="756" y="192"/>
                      <a:pt x="394" y="61"/>
                    </a:cubicBezTo>
                    <a:cubicBezTo>
                      <a:pt x="226" y="0"/>
                      <a:pt x="53" y="101"/>
                      <a:pt x="0" y="246"/>
                    </a:cubicBezTo>
                  </a:path>
                </a:pathLst>
              </a:custGeom>
              <a:noFill/>
              <a:ln w="39688" cap="rnd">
                <a:solidFill>
                  <a:srgbClr val="EC1C3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5016684" y="4146279"/>
                <a:ext cx="203997" cy="203997"/>
              </a:xfrm>
              <a:custGeom>
                <a:avLst/>
                <a:gdLst>
                  <a:gd name="T0" fmla="*/ 106 w 111"/>
                  <a:gd name="T1" fmla="*/ 47 h 111"/>
                  <a:gd name="T2" fmla="*/ 65 w 111"/>
                  <a:gd name="T3" fmla="*/ 106 h 111"/>
                  <a:gd name="T4" fmla="*/ 5 w 111"/>
                  <a:gd name="T5" fmla="*/ 65 h 111"/>
                  <a:gd name="T6" fmla="*/ 47 w 111"/>
                  <a:gd name="T7" fmla="*/ 5 h 111"/>
                  <a:gd name="T8" fmla="*/ 106 w 111"/>
                  <a:gd name="T9" fmla="*/ 4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6" y="47"/>
                    </a:moveTo>
                    <a:cubicBezTo>
                      <a:pt x="111" y="75"/>
                      <a:pt x="93" y="101"/>
                      <a:pt x="65" y="106"/>
                    </a:cubicBezTo>
                    <a:cubicBezTo>
                      <a:pt x="37" y="111"/>
                      <a:pt x="10" y="93"/>
                      <a:pt x="5" y="65"/>
                    </a:cubicBezTo>
                    <a:cubicBezTo>
                      <a:pt x="0" y="37"/>
                      <a:pt x="19" y="10"/>
                      <a:pt x="47" y="5"/>
                    </a:cubicBezTo>
                    <a:cubicBezTo>
                      <a:pt x="75" y="0"/>
                      <a:pt x="101" y="19"/>
                      <a:pt x="106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9688" cap="flat">
                <a:solidFill>
                  <a:srgbClr val="EC1C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solidFill>
                    <a:srgbClr val="474749"/>
                  </a:solidFill>
                </a:endParaRPr>
              </a:p>
            </p:txBody>
          </p:sp>
        </p:grpSp>
        <p:grpSp>
          <p:nvGrpSpPr>
            <p:cNvPr id="22" name="Group 24"/>
            <p:cNvGrpSpPr/>
            <p:nvPr/>
          </p:nvGrpSpPr>
          <p:grpSpPr>
            <a:xfrm>
              <a:off x="5581539" y="3916982"/>
              <a:ext cx="1181101" cy="1055987"/>
              <a:chOff x="6305549" y="4348980"/>
              <a:chExt cx="1574801" cy="140798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305549" y="4636656"/>
                <a:ext cx="1511301" cy="112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474749"/>
                    </a:solidFill>
                  </a:rPr>
                  <a:t>Vasoconstriction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Blood pressure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Sympathetic tone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Aldosterone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Hypertrophy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Fibrosis</a:t>
                </a:r>
              </a:p>
            </p:txBody>
          </p:sp>
          <p:sp>
            <p:nvSpPr>
              <p:cNvPr id="27" name="Freeform 38"/>
              <p:cNvSpPr>
                <a:spLocks/>
              </p:cNvSpPr>
              <p:nvPr/>
            </p:nvSpPr>
            <p:spPr bwMode="auto">
              <a:xfrm>
                <a:off x="7753350" y="5042389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28" name="Freeform 39"/>
              <p:cNvSpPr>
                <a:spLocks/>
              </p:cNvSpPr>
              <p:nvPr/>
            </p:nvSpPr>
            <p:spPr bwMode="auto">
              <a:xfrm>
                <a:off x="7753350" y="5205604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29" name="Freeform 40"/>
              <p:cNvSpPr>
                <a:spLocks/>
              </p:cNvSpPr>
              <p:nvPr/>
            </p:nvSpPr>
            <p:spPr bwMode="auto">
              <a:xfrm>
                <a:off x="7753350" y="5368819"/>
                <a:ext cx="127000" cy="108000"/>
              </a:xfrm>
              <a:custGeom>
                <a:avLst/>
                <a:gdLst>
                  <a:gd name="T0" fmla="*/ 80 w 80"/>
                  <a:gd name="T1" fmla="*/ 24 h 46"/>
                  <a:gd name="T2" fmla="*/ 41 w 80"/>
                  <a:gd name="T3" fmla="*/ 0 h 46"/>
                  <a:gd name="T4" fmla="*/ 0 w 80"/>
                  <a:gd name="T5" fmla="*/ 24 h 46"/>
                  <a:gd name="T6" fmla="*/ 0 w 80"/>
                  <a:gd name="T7" fmla="*/ 24 h 46"/>
                  <a:gd name="T8" fmla="*/ 29 w 80"/>
                  <a:gd name="T9" fmla="*/ 24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4 h 46"/>
                  <a:gd name="T16" fmla="*/ 80 w 80"/>
                  <a:gd name="T17" fmla="*/ 24 h 46"/>
                  <a:gd name="T18" fmla="*/ 80 w 80"/>
                  <a:gd name="T19" fmla="*/ 2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4"/>
                    </a:moveTo>
                    <a:lnTo>
                      <a:pt x="41" y="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4"/>
                    </a:lnTo>
                    <a:lnTo>
                      <a:pt x="80" y="24"/>
                    </a:lnTo>
                    <a:lnTo>
                      <a:pt x="80" y="24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30" name="Freeform 41"/>
              <p:cNvSpPr>
                <a:spLocks/>
              </p:cNvSpPr>
              <p:nvPr/>
            </p:nvSpPr>
            <p:spPr bwMode="auto">
              <a:xfrm>
                <a:off x="7753350" y="5532033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7753350" y="4879174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6752157" y="4394495"/>
                <a:ext cx="33556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750" dirty="0">
                    <a:solidFill>
                      <a:srgbClr val="474749"/>
                    </a:solidFill>
                  </a:rPr>
                  <a:t>Ang II</a:t>
                </a:r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7545386" y="4401451"/>
                <a:ext cx="30350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AT</a:t>
                </a:r>
                <a:r>
                  <a:rPr lang="en-GB" altLang="en-US" sz="750" baseline="-2500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1</a:t>
                </a:r>
                <a:r>
                  <a:rPr lang="en-GB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R</a:t>
                </a:r>
                <a:endParaRPr lang="en-US" altLang="en-US" sz="750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34" name="Freeform 34"/>
              <p:cNvSpPr>
                <a:spLocks/>
              </p:cNvSpPr>
              <p:nvPr/>
            </p:nvSpPr>
            <p:spPr bwMode="auto">
              <a:xfrm>
                <a:off x="7162799" y="4348980"/>
                <a:ext cx="123825" cy="250825"/>
              </a:xfrm>
              <a:custGeom>
                <a:avLst/>
                <a:gdLst>
                  <a:gd name="T0" fmla="*/ 0 w 44"/>
                  <a:gd name="T1" fmla="*/ 89 h 89"/>
                  <a:gd name="T2" fmla="*/ 44 w 44"/>
                  <a:gd name="T3" fmla="*/ 44 h 89"/>
                  <a:gd name="T4" fmla="*/ 0 w 44"/>
                  <a:gd name="T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89">
                    <a:moveTo>
                      <a:pt x="0" y="89"/>
                    </a:moveTo>
                    <a:cubicBezTo>
                      <a:pt x="24" y="89"/>
                      <a:pt x="44" y="69"/>
                      <a:pt x="44" y="44"/>
                    </a:cubicBezTo>
                    <a:cubicBezTo>
                      <a:pt x="44" y="20"/>
                      <a:pt x="24" y="0"/>
                      <a:pt x="0" y="0"/>
                    </a:cubicBezTo>
                  </a:path>
                </a:pathLst>
              </a:custGeom>
              <a:noFill/>
              <a:ln w="33338" cap="rnd">
                <a:solidFill>
                  <a:srgbClr val="EC1C3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7365999" y="4422005"/>
                <a:ext cx="92075" cy="104775"/>
              </a:xfrm>
              <a:custGeom>
                <a:avLst/>
                <a:gdLst>
                  <a:gd name="T0" fmla="*/ 0 w 58"/>
                  <a:gd name="T1" fmla="*/ 66 h 66"/>
                  <a:gd name="T2" fmla="*/ 58 w 58"/>
                  <a:gd name="T3" fmla="*/ 32 h 66"/>
                  <a:gd name="T4" fmla="*/ 0 w 58"/>
                  <a:gd name="T5" fmla="*/ 0 h 66"/>
                  <a:gd name="T6" fmla="*/ 0 w 58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6">
                    <a:moveTo>
                      <a:pt x="0" y="66"/>
                    </a:moveTo>
                    <a:lnTo>
                      <a:pt x="58" y="32"/>
                    </a:lnTo>
                    <a:lnTo>
                      <a:pt x="0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EC1C3C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cxnSp>
            <p:nvCxnSpPr>
              <p:cNvPr id="36" name="Straight Connector 35"/>
              <p:cNvCxnSpPr>
                <a:endCxn id="34" idx="1"/>
              </p:cNvCxnSpPr>
              <p:nvPr/>
            </p:nvCxnSpPr>
            <p:spPr bwMode="auto">
              <a:xfrm flipH="1">
                <a:off x="7286624" y="4472807"/>
                <a:ext cx="79375" cy="176"/>
              </a:xfrm>
              <a:prstGeom prst="line">
                <a:avLst/>
              </a:prstGeom>
              <a:solidFill>
                <a:schemeClr val="accent1"/>
              </a:solidFill>
              <a:ln w="19050" cap="rnd" cmpd="sng" algn="ctr">
                <a:solidFill>
                  <a:srgbClr val="EC1C3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7" name="Rectangle 36"/>
            <p:cNvSpPr/>
            <p:nvPr/>
          </p:nvSpPr>
          <p:spPr>
            <a:xfrm>
              <a:off x="3931740" y="2905912"/>
              <a:ext cx="102058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750" b="1" i="1" spc="-38" dirty="0">
                  <a:solidFill>
                    <a:srgbClr val="474749"/>
                  </a:solidFill>
                </a:rPr>
                <a:t>HF SYMPTOMS &amp; PROGRESSION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900000">
              <a:off x="2837974" y="3105739"/>
              <a:ext cx="164657" cy="107623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998932" y="4050329"/>
              <a:ext cx="82048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75" dirty="0">
                  <a:solidFill>
                    <a:srgbClr val="FFFFFF">
                      <a:lumMod val="50000"/>
                    </a:srgbClr>
                  </a:solidFill>
                </a:rPr>
                <a:t>INACTIVE FRAGMENTS</a:t>
              </a: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576389" y="2895922"/>
              <a:ext cx="834587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50" b="1" i="1" spc="-38" dirty="0">
                  <a:solidFill>
                    <a:srgbClr val="83C55F"/>
                  </a:solidFill>
                </a:rPr>
                <a:t>NP system</a:t>
              </a:r>
              <a:endParaRPr lang="en-US" altLang="en-US" sz="1350" spc="-38" dirty="0">
                <a:solidFill>
                  <a:srgbClr val="83C55F"/>
                </a:solidFill>
              </a:endParaRPr>
            </a:p>
          </p:txBody>
        </p:sp>
        <p:sp>
          <p:nvSpPr>
            <p:cNvPr id="41" name="Rectangle 40">
              <a:hlinkClick r:id="" action="ppaction://noaction"/>
            </p:cNvPr>
            <p:cNvSpPr/>
            <p:nvPr/>
          </p:nvSpPr>
          <p:spPr>
            <a:xfrm>
              <a:off x="1562745" y="5633740"/>
              <a:ext cx="345962" cy="28818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25" name="Group 41"/>
            <p:cNvGrpSpPr/>
            <p:nvPr/>
          </p:nvGrpSpPr>
          <p:grpSpPr>
            <a:xfrm>
              <a:off x="1645662" y="3187123"/>
              <a:ext cx="1177447" cy="1407971"/>
              <a:chOff x="670211" y="3375836"/>
              <a:chExt cx="1569929" cy="18772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51800" y="3634225"/>
                <a:ext cx="1488340" cy="1618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474749"/>
                    </a:solidFill>
                  </a:rPr>
                  <a:t>Vasodilation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Blood pressure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Sympathetic tone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Natriuresis/diuresis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Vasopressin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Aldosterone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Fibrosis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Hypertrophy</a:t>
                </a:r>
              </a:p>
            </p:txBody>
          </p:sp>
          <p:sp>
            <p:nvSpPr>
              <p:cNvPr id="44" name="Rectangle 25"/>
              <p:cNvSpPr>
                <a:spLocks noChangeArrowheads="1"/>
              </p:cNvSpPr>
              <p:nvPr/>
            </p:nvSpPr>
            <p:spPr bwMode="auto">
              <a:xfrm>
                <a:off x="805360" y="3432123"/>
                <a:ext cx="33342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750" dirty="0">
                    <a:solidFill>
                      <a:srgbClr val="474749"/>
                    </a:solidFill>
                  </a:rPr>
                  <a:t>NPRs</a:t>
                </a:r>
              </a:p>
            </p:txBody>
          </p:sp>
          <p:sp>
            <p:nvSpPr>
              <p:cNvPr id="45" name="Rectangle 33"/>
              <p:cNvSpPr>
                <a:spLocks noChangeArrowheads="1"/>
              </p:cNvSpPr>
              <p:nvPr/>
            </p:nvSpPr>
            <p:spPr bwMode="auto">
              <a:xfrm>
                <a:off x="1566761" y="3428307"/>
                <a:ext cx="24152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NPs</a:t>
                </a:r>
                <a:endParaRPr lang="en-US" altLang="en-US" sz="750" dirty="0">
                  <a:solidFill>
                    <a:srgbClr val="474749"/>
                  </a:solidFill>
                </a:endParaRPr>
              </a:p>
            </p:txBody>
          </p:sp>
          <p:grpSp>
            <p:nvGrpSpPr>
              <p:cNvPr id="42" name="Group 103"/>
              <p:cNvGrpSpPr/>
              <p:nvPr/>
            </p:nvGrpSpPr>
            <p:grpSpPr>
              <a:xfrm rot="10800000">
                <a:off x="1184175" y="3375836"/>
                <a:ext cx="295275" cy="250825"/>
                <a:chOff x="1485899" y="3721867"/>
                <a:chExt cx="295275" cy="250825"/>
              </a:xfrm>
            </p:grpSpPr>
            <p:sp>
              <p:nvSpPr>
                <p:cNvPr id="55" name="Freeform 34"/>
                <p:cNvSpPr>
                  <a:spLocks/>
                </p:cNvSpPr>
                <p:nvPr/>
              </p:nvSpPr>
              <p:spPr bwMode="auto">
                <a:xfrm>
                  <a:off x="1485899" y="3721867"/>
                  <a:ext cx="123825" cy="250825"/>
                </a:xfrm>
                <a:custGeom>
                  <a:avLst/>
                  <a:gdLst>
                    <a:gd name="T0" fmla="*/ 0 w 44"/>
                    <a:gd name="T1" fmla="*/ 89 h 89"/>
                    <a:gd name="T2" fmla="*/ 44 w 44"/>
                    <a:gd name="T3" fmla="*/ 44 h 89"/>
                    <a:gd name="T4" fmla="*/ 0 w 44"/>
                    <a:gd name="T5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89">
                      <a:moveTo>
                        <a:pt x="0" y="89"/>
                      </a:moveTo>
                      <a:cubicBezTo>
                        <a:pt x="24" y="89"/>
                        <a:pt x="44" y="69"/>
                        <a:pt x="44" y="44"/>
                      </a:cubicBezTo>
                      <a:cubicBezTo>
                        <a:pt x="44" y="20"/>
                        <a:pt x="24" y="0"/>
                        <a:pt x="0" y="0"/>
                      </a:cubicBezTo>
                    </a:path>
                  </a:pathLst>
                </a:custGeom>
                <a:noFill/>
                <a:ln w="33338" cap="rnd">
                  <a:solidFill>
                    <a:srgbClr val="83C55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srgbClr val="474749"/>
                    </a:solidFill>
                  </a:endParaRPr>
                </a:p>
              </p:txBody>
            </p:sp>
            <p:sp>
              <p:nvSpPr>
                <p:cNvPr id="56" name="Freeform 36"/>
                <p:cNvSpPr>
                  <a:spLocks/>
                </p:cNvSpPr>
                <p:nvPr/>
              </p:nvSpPr>
              <p:spPr bwMode="auto">
                <a:xfrm>
                  <a:off x="1689099" y="3794892"/>
                  <a:ext cx="92075" cy="104775"/>
                </a:xfrm>
                <a:custGeom>
                  <a:avLst/>
                  <a:gdLst>
                    <a:gd name="T0" fmla="*/ 0 w 58"/>
                    <a:gd name="T1" fmla="*/ 66 h 66"/>
                    <a:gd name="T2" fmla="*/ 58 w 58"/>
                    <a:gd name="T3" fmla="*/ 32 h 66"/>
                    <a:gd name="T4" fmla="*/ 0 w 58"/>
                    <a:gd name="T5" fmla="*/ 0 h 66"/>
                    <a:gd name="T6" fmla="*/ 0 w 58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8" h="66">
                      <a:moveTo>
                        <a:pt x="0" y="66"/>
                      </a:moveTo>
                      <a:lnTo>
                        <a:pt x="58" y="32"/>
                      </a:lnTo>
                      <a:lnTo>
                        <a:pt x="0" y="0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83C55F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srgbClr val="474749"/>
                    </a:solidFill>
                  </a:endParaRPr>
                </a:p>
              </p:txBody>
            </p:sp>
            <p:cxnSp>
              <p:nvCxnSpPr>
                <p:cNvPr id="57" name="Straight Connector 56"/>
                <p:cNvCxnSpPr>
                  <a:endCxn id="55" idx="1"/>
                </p:cNvCxnSpPr>
                <p:nvPr/>
              </p:nvCxnSpPr>
              <p:spPr bwMode="auto">
                <a:xfrm flipH="1">
                  <a:off x="1609724" y="3845694"/>
                  <a:ext cx="79375" cy="176"/>
                </a:xfrm>
                <a:prstGeom prst="line">
                  <a:avLst/>
                </a:prstGeom>
                <a:solidFill>
                  <a:schemeClr val="accent1"/>
                </a:solidFill>
                <a:ln w="19050" cap="rnd" cmpd="sng" algn="ctr">
                  <a:solidFill>
                    <a:srgbClr val="83C5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 rot="10800000">
                <a:off x="670211" y="3878279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48" name="Freeform 38"/>
              <p:cNvSpPr>
                <a:spLocks/>
              </p:cNvSpPr>
              <p:nvPr/>
            </p:nvSpPr>
            <p:spPr bwMode="auto">
              <a:xfrm rot="10800000" flipV="1">
                <a:off x="670211" y="4204163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49" name="Freeform 38"/>
              <p:cNvSpPr>
                <a:spLocks/>
              </p:cNvSpPr>
              <p:nvPr/>
            </p:nvSpPr>
            <p:spPr bwMode="auto">
              <a:xfrm rot="10800000">
                <a:off x="670211" y="4367105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50" name="Freeform 38"/>
              <p:cNvSpPr>
                <a:spLocks/>
              </p:cNvSpPr>
              <p:nvPr/>
            </p:nvSpPr>
            <p:spPr bwMode="auto">
              <a:xfrm rot="10800000">
                <a:off x="670211" y="4530047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 rot="10800000">
                <a:off x="670211" y="4041221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52" name="Freeform 38"/>
              <p:cNvSpPr>
                <a:spLocks/>
              </p:cNvSpPr>
              <p:nvPr/>
            </p:nvSpPr>
            <p:spPr bwMode="auto">
              <a:xfrm rot="10800000">
                <a:off x="670211" y="4692989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53" name="Freeform 38"/>
              <p:cNvSpPr>
                <a:spLocks/>
              </p:cNvSpPr>
              <p:nvPr/>
            </p:nvSpPr>
            <p:spPr bwMode="auto">
              <a:xfrm rot="10800000">
                <a:off x="670211" y="4855933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83C55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799056" y="3432683"/>
                <a:ext cx="190500" cy="799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 rot="2700000">
              <a:off x="2719753" y="3410415"/>
              <a:ext cx="558365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75" dirty="0">
                  <a:solidFill>
                    <a:srgbClr val="FFFFFF">
                      <a:lumMod val="50000"/>
                    </a:srgbClr>
                  </a:solidFill>
                </a:rPr>
                <a:t>Neprilysin</a:t>
              </a:r>
            </a:p>
          </p:txBody>
        </p:sp>
        <p:grpSp>
          <p:nvGrpSpPr>
            <p:cNvPr id="46" name="Group 58"/>
            <p:cNvGrpSpPr/>
            <p:nvPr/>
          </p:nvGrpSpPr>
          <p:grpSpPr>
            <a:xfrm>
              <a:off x="5328812" y="2234154"/>
              <a:ext cx="1371012" cy="1118783"/>
              <a:chOff x="5968582" y="2105213"/>
              <a:chExt cx="1828016" cy="1491710"/>
            </a:xfrm>
          </p:grpSpPr>
          <p:sp>
            <p:nvSpPr>
              <p:cNvPr id="60" name="Rectangle 25"/>
              <p:cNvSpPr>
                <a:spLocks noChangeArrowheads="1"/>
              </p:cNvSpPr>
              <p:nvPr/>
            </p:nvSpPr>
            <p:spPr bwMode="auto">
              <a:xfrm>
                <a:off x="5968582" y="2105213"/>
                <a:ext cx="867759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750" dirty="0">
                    <a:solidFill>
                      <a:srgbClr val="474749"/>
                    </a:solidFill>
                  </a:rPr>
                  <a:t>Epinephrine</a:t>
                </a:r>
              </a:p>
              <a:p>
                <a:r>
                  <a:rPr lang="en-US" altLang="en-US" sz="750" dirty="0">
                    <a:solidFill>
                      <a:srgbClr val="474749"/>
                    </a:solidFill>
                  </a:rPr>
                  <a:t>Norepinephrine</a:t>
                </a:r>
              </a:p>
            </p:txBody>
          </p:sp>
          <p:sp>
            <p:nvSpPr>
              <p:cNvPr id="61" name="Rectangle 33"/>
              <p:cNvSpPr>
                <a:spLocks noChangeArrowheads="1"/>
              </p:cNvSpPr>
              <p:nvPr/>
            </p:nvSpPr>
            <p:spPr bwMode="auto">
              <a:xfrm>
                <a:off x="7264401" y="2122502"/>
                <a:ext cx="532197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l-GR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α</a:t>
                </a:r>
                <a:r>
                  <a:rPr lang="el-GR" altLang="en-US" sz="750" baseline="-2500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1</a:t>
                </a:r>
                <a:r>
                  <a:rPr lang="en-GB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, </a:t>
                </a:r>
                <a:r>
                  <a:rPr lang="el-GR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β</a:t>
                </a:r>
                <a:r>
                  <a:rPr lang="en-GB" altLang="en-US" sz="750" baseline="-2500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1</a:t>
                </a:r>
                <a:r>
                  <a:rPr lang="en-GB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, </a:t>
                </a:r>
                <a:r>
                  <a:rPr lang="el-GR" altLang="en-US" sz="75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β</a:t>
                </a:r>
                <a:r>
                  <a:rPr lang="en-GB" altLang="en-US" sz="750" baseline="-25000" dirty="0">
                    <a:solidFill>
                      <a:srgbClr val="474749"/>
                    </a:solidFill>
                    <a:cs typeface="Arial" panose="020B0604020202020204" pitchFamily="34" charset="0"/>
                  </a:rPr>
                  <a:t>2</a:t>
                </a:r>
                <a:endParaRPr lang="en-US" altLang="en-US" sz="750" baseline="-25000" dirty="0">
                  <a:solidFill>
                    <a:srgbClr val="474749"/>
                  </a:solidFill>
                </a:endParaRPr>
              </a:p>
              <a:p>
                <a:r>
                  <a:rPr lang="en-US" altLang="en-US" sz="750" dirty="0">
                    <a:solidFill>
                      <a:srgbClr val="474749"/>
                    </a:solidFill>
                  </a:rPr>
                  <a:t>receptors</a:t>
                </a:r>
              </a:p>
            </p:txBody>
          </p:sp>
          <p:sp>
            <p:nvSpPr>
              <p:cNvPr id="62" name="Freeform 34"/>
              <p:cNvSpPr>
                <a:spLocks/>
              </p:cNvSpPr>
              <p:nvPr/>
            </p:nvSpPr>
            <p:spPr bwMode="auto">
              <a:xfrm>
                <a:off x="6929437" y="2117913"/>
                <a:ext cx="123825" cy="250825"/>
              </a:xfrm>
              <a:custGeom>
                <a:avLst/>
                <a:gdLst>
                  <a:gd name="T0" fmla="*/ 0 w 44"/>
                  <a:gd name="T1" fmla="*/ 89 h 89"/>
                  <a:gd name="T2" fmla="*/ 44 w 44"/>
                  <a:gd name="T3" fmla="*/ 44 h 89"/>
                  <a:gd name="T4" fmla="*/ 0 w 44"/>
                  <a:gd name="T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89">
                    <a:moveTo>
                      <a:pt x="0" y="89"/>
                    </a:moveTo>
                    <a:cubicBezTo>
                      <a:pt x="24" y="89"/>
                      <a:pt x="44" y="69"/>
                      <a:pt x="44" y="44"/>
                    </a:cubicBezTo>
                    <a:cubicBezTo>
                      <a:pt x="44" y="20"/>
                      <a:pt x="24" y="0"/>
                      <a:pt x="0" y="0"/>
                    </a:cubicBezTo>
                  </a:path>
                </a:pathLst>
              </a:custGeom>
              <a:noFill/>
              <a:ln w="33338" cap="rnd">
                <a:solidFill>
                  <a:srgbClr val="EC792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63" name="Freeform 36"/>
              <p:cNvSpPr>
                <a:spLocks/>
              </p:cNvSpPr>
              <p:nvPr/>
            </p:nvSpPr>
            <p:spPr bwMode="auto">
              <a:xfrm>
                <a:off x="7132637" y="2190938"/>
                <a:ext cx="92075" cy="104775"/>
              </a:xfrm>
              <a:custGeom>
                <a:avLst/>
                <a:gdLst>
                  <a:gd name="T0" fmla="*/ 0 w 58"/>
                  <a:gd name="T1" fmla="*/ 66 h 66"/>
                  <a:gd name="T2" fmla="*/ 58 w 58"/>
                  <a:gd name="T3" fmla="*/ 32 h 66"/>
                  <a:gd name="T4" fmla="*/ 0 w 58"/>
                  <a:gd name="T5" fmla="*/ 0 h 66"/>
                  <a:gd name="T6" fmla="*/ 0 w 58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66">
                    <a:moveTo>
                      <a:pt x="0" y="66"/>
                    </a:moveTo>
                    <a:lnTo>
                      <a:pt x="58" y="32"/>
                    </a:lnTo>
                    <a:lnTo>
                      <a:pt x="0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EC7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64" name="Freeform 38"/>
              <p:cNvSpPr>
                <a:spLocks/>
              </p:cNvSpPr>
              <p:nvPr/>
            </p:nvSpPr>
            <p:spPr bwMode="auto">
              <a:xfrm>
                <a:off x="7599362" y="2715907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7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65" name="Freeform 39"/>
              <p:cNvSpPr>
                <a:spLocks/>
              </p:cNvSpPr>
              <p:nvPr/>
            </p:nvSpPr>
            <p:spPr bwMode="auto">
              <a:xfrm>
                <a:off x="7599362" y="2880585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7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66" name="Freeform 40"/>
              <p:cNvSpPr>
                <a:spLocks/>
              </p:cNvSpPr>
              <p:nvPr/>
            </p:nvSpPr>
            <p:spPr bwMode="auto">
              <a:xfrm>
                <a:off x="7599362" y="3045263"/>
                <a:ext cx="127000" cy="108000"/>
              </a:xfrm>
              <a:custGeom>
                <a:avLst/>
                <a:gdLst>
                  <a:gd name="T0" fmla="*/ 80 w 80"/>
                  <a:gd name="T1" fmla="*/ 24 h 46"/>
                  <a:gd name="T2" fmla="*/ 41 w 80"/>
                  <a:gd name="T3" fmla="*/ 0 h 46"/>
                  <a:gd name="T4" fmla="*/ 0 w 80"/>
                  <a:gd name="T5" fmla="*/ 24 h 46"/>
                  <a:gd name="T6" fmla="*/ 0 w 80"/>
                  <a:gd name="T7" fmla="*/ 24 h 46"/>
                  <a:gd name="T8" fmla="*/ 29 w 80"/>
                  <a:gd name="T9" fmla="*/ 24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4 h 46"/>
                  <a:gd name="T16" fmla="*/ 80 w 80"/>
                  <a:gd name="T17" fmla="*/ 24 h 46"/>
                  <a:gd name="T18" fmla="*/ 80 w 80"/>
                  <a:gd name="T19" fmla="*/ 2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4"/>
                    </a:moveTo>
                    <a:lnTo>
                      <a:pt x="41" y="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4"/>
                    </a:lnTo>
                    <a:lnTo>
                      <a:pt x="80" y="24"/>
                    </a:lnTo>
                    <a:lnTo>
                      <a:pt x="80" y="24"/>
                    </a:lnTo>
                    <a:close/>
                  </a:path>
                </a:pathLst>
              </a:custGeom>
              <a:solidFill>
                <a:srgbClr val="EC7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sp>
            <p:nvSpPr>
              <p:cNvPr id="67" name="Freeform 41"/>
              <p:cNvSpPr>
                <a:spLocks/>
              </p:cNvSpPr>
              <p:nvPr/>
            </p:nvSpPr>
            <p:spPr bwMode="auto">
              <a:xfrm>
                <a:off x="7599362" y="3209942"/>
                <a:ext cx="127000" cy="108000"/>
              </a:xfrm>
              <a:custGeom>
                <a:avLst/>
                <a:gdLst>
                  <a:gd name="T0" fmla="*/ 80 w 80"/>
                  <a:gd name="T1" fmla="*/ 25 h 46"/>
                  <a:gd name="T2" fmla="*/ 41 w 80"/>
                  <a:gd name="T3" fmla="*/ 0 h 46"/>
                  <a:gd name="T4" fmla="*/ 0 w 80"/>
                  <a:gd name="T5" fmla="*/ 25 h 46"/>
                  <a:gd name="T6" fmla="*/ 0 w 80"/>
                  <a:gd name="T7" fmla="*/ 25 h 46"/>
                  <a:gd name="T8" fmla="*/ 29 w 80"/>
                  <a:gd name="T9" fmla="*/ 25 h 46"/>
                  <a:gd name="T10" fmla="*/ 29 w 80"/>
                  <a:gd name="T11" fmla="*/ 46 h 46"/>
                  <a:gd name="T12" fmla="*/ 53 w 80"/>
                  <a:gd name="T13" fmla="*/ 46 h 46"/>
                  <a:gd name="T14" fmla="*/ 53 w 80"/>
                  <a:gd name="T15" fmla="*/ 25 h 46"/>
                  <a:gd name="T16" fmla="*/ 80 w 80"/>
                  <a:gd name="T17" fmla="*/ 25 h 46"/>
                  <a:gd name="T18" fmla="*/ 80 w 80"/>
                  <a:gd name="T19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46">
                    <a:moveTo>
                      <a:pt x="80" y="25"/>
                    </a:moveTo>
                    <a:lnTo>
                      <a:pt x="41" y="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9" y="25"/>
                    </a:lnTo>
                    <a:lnTo>
                      <a:pt x="29" y="46"/>
                    </a:lnTo>
                    <a:lnTo>
                      <a:pt x="53" y="46"/>
                    </a:lnTo>
                    <a:lnTo>
                      <a:pt x="53" y="25"/>
                    </a:lnTo>
                    <a:lnTo>
                      <a:pt x="80" y="25"/>
                    </a:lnTo>
                    <a:lnTo>
                      <a:pt x="80" y="25"/>
                    </a:lnTo>
                    <a:close/>
                  </a:path>
                </a:pathLst>
              </a:custGeom>
              <a:solidFill>
                <a:srgbClr val="EC7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74749"/>
                  </a:solidFill>
                </a:endParaRPr>
              </a:p>
            </p:txBody>
          </p:sp>
          <p:cxnSp>
            <p:nvCxnSpPr>
              <p:cNvPr id="68" name="Straight Connector 67"/>
              <p:cNvCxnSpPr>
                <a:endCxn id="62" idx="1"/>
              </p:cNvCxnSpPr>
              <p:nvPr/>
            </p:nvCxnSpPr>
            <p:spPr bwMode="auto">
              <a:xfrm flipH="1">
                <a:off x="7053262" y="2241740"/>
                <a:ext cx="79375" cy="176"/>
              </a:xfrm>
              <a:prstGeom prst="line">
                <a:avLst/>
              </a:prstGeom>
              <a:solidFill>
                <a:schemeClr val="accent1"/>
              </a:solidFill>
              <a:ln w="19050" cap="rnd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6184901" y="2476617"/>
                <a:ext cx="1472247" cy="112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474749"/>
                    </a:solidFill>
                  </a:rPr>
                  <a:t>Vasoconstriction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RAAS activity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Vasopressin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Heart rate</a:t>
                </a:r>
              </a:p>
              <a:p>
                <a:pPr algn="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dirty="0">
                    <a:solidFill>
                      <a:srgbClr val="474749"/>
                    </a:solidFill>
                  </a:rPr>
                  <a:t>Contractility</a:t>
                </a:r>
              </a:p>
            </p:txBody>
          </p:sp>
        </p:grpSp>
        <p:cxnSp>
          <p:nvCxnSpPr>
            <p:cNvPr id="70" name="Straight Arrow Connector 69"/>
            <p:cNvCxnSpPr/>
            <p:nvPr/>
          </p:nvCxnSpPr>
          <p:spPr bwMode="auto">
            <a:xfrm>
              <a:off x="3025018" y="2771346"/>
              <a:ext cx="0" cy="488382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00B05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2533125" y="2462552"/>
              <a:ext cx="941138" cy="333832"/>
            </a:xfrm>
            <a:prstGeom prst="roundRect">
              <a:avLst/>
            </a:prstGeom>
            <a:solidFill>
              <a:srgbClr val="00B05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Neprilysin</a:t>
              </a:r>
              <a:br>
                <a:rPr lang="en-GB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</a:br>
              <a:r>
                <a:rPr lang="en-GB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inhibitors</a:t>
              </a:r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6551896" y="3547160"/>
              <a:ext cx="1094832" cy="333832"/>
            </a:xfrm>
            <a:prstGeom prst="roundRect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34290" rIns="2700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RAAS inhibitors (ACEI, ARB, MRA)</a:t>
              </a: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6852127" y="1859963"/>
              <a:ext cx="808310" cy="33383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l-GR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β</a:t>
              </a:r>
              <a:r>
                <a:rPr lang="en-GB" sz="9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-blockers</a:t>
              </a: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6189472" y="2026877"/>
              <a:ext cx="662657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accent5">
                  <a:lumMod val="50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6189472" y="3716552"/>
              <a:ext cx="662657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59" name="Group 75"/>
            <p:cNvGrpSpPr/>
            <p:nvPr/>
          </p:nvGrpSpPr>
          <p:grpSpPr>
            <a:xfrm>
              <a:off x="2911488" y="3277285"/>
              <a:ext cx="232392" cy="232392"/>
              <a:chOff x="4796588" y="2842806"/>
              <a:chExt cx="468358" cy="468358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4796588" y="2842806"/>
                <a:ext cx="468358" cy="46835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Multiply 77"/>
              <p:cNvSpPr/>
              <p:nvPr/>
            </p:nvSpPr>
            <p:spPr>
              <a:xfrm>
                <a:off x="4837022" y="2883240"/>
                <a:ext cx="387491" cy="387491"/>
              </a:xfrm>
              <a:prstGeom prst="mathMultiply">
                <a:avLst>
                  <a:gd name="adj1" fmla="val 179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6" name="Group 78"/>
            <p:cNvGrpSpPr/>
            <p:nvPr/>
          </p:nvGrpSpPr>
          <p:grpSpPr>
            <a:xfrm>
              <a:off x="5957077" y="1910602"/>
              <a:ext cx="232392" cy="232392"/>
              <a:chOff x="4796588" y="2855841"/>
              <a:chExt cx="468358" cy="468359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4796588" y="2855841"/>
                <a:ext cx="468358" cy="468359"/>
              </a:xfrm>
              <a:prstGeom prst="ellipse">
                <a:avLst/>
              </a:prstGeom>
              <a:solidFill>
                <a:srgbClr val="CF6A0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Multiply 80"/>
              <p:cNvSpPr/>
              <p:nvPr/>
            </p:nvSpPr>
            <p:spPr>
              <a:xfrm>
                <a:off x="4837022" y="2883240"/>
                <a:ext cx="387491" cy="387491"/>
              </a:xfrm>
              <a:prstGeom prst="mathMultiply">
                <a:avLst>
                  <a:gd name="adj1" fmla="val 179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9" name="Group 81"/>
            <p:cNvGrpSpPr/>
            <p:nvPr/>
          </p:nvGrpSpPr>
          <p:grpSpPr>
            <a:xfrm>
              <a:off x="5950601" y="3596810"/>
              <a:ext cx="232392" cy="232392"/>
              <a:chOff x="4809623" y="2842806"/>
              <a:chExt cx="468359" cy="468358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4809623" y="2842806"/>
                <a:ext cx="468359" cy="46835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Multiply 83"/>
              <p:cNvSpPr/>
              <p:nvPr/>
            </p:nvSpPr>
            <p:spPr>
              <a:xfrm>
                <a:off x="4837022" y="2883240"/>
                <a:ext cx="387491" cy="387491"/>
              </a:xfrm>
              <a:prstGeom prst="mathMultiply">
                <a:avLst>
                  <a:gd name="adj1" fmla="val 179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85" name="Straight Arrow Connector 84"/>
            <p:cNvCxnSpPr>
              <a:endCxn id="88" idx="2"/>
            </p:cNvCxnSpPr>
            <p:nvPr/>
          </p:nvCxnSpPr>
          <p:spPr bwMode="auto">
            <a:xfrm flipV="1">
              <a:off x="4326389" y="3984969"/>
              <a:ext cx="1815933" cy="6364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B8DB5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86" name="Rounded Rectangle 85"/>
            <p:cNvSpPr/>
            <p:nvPr/>
          </p:nvSpPr>
          <p:spPr>
            <a:xfrm>
              <a:off x="4066716" y="4517050"/>
              <a:ext cx="1100600" cy="208749"/>
            </a:xfrm>
            <a:prstGeom prst="roundRect">
              <a:avLst/>
            </a:prstGeom>
            <a:solidFill>
              <a:srgbClr val="B8DB57"/>
            </a:solidFill>
            <a:ln w="28575">
              <a:noFill/>
            </a:ln>
            <a:effectLst>
              <a:outerShdw blurRad="19050" dist="12700" dir="5400000" algn="ctr" rotWithShape="0">
                <a:schemeClr val="tx1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>
                  <a:solidFill>
                    <a:srgbClr val="474749"/>
                  </a:solidFill>
                </a:rPr>
                <a:t>LCZ696</a:t>
              </a:r>
            </a:p>
          </p:txBody>
        </p:sp>
        <p:grpSp>
          <p:nvGrpSpPr>
            <p:cNvPr id="82" name="Group 86"/>
            <p:cNvGrpSpPr/>
            <p:nvPr/>
          </p:nvGrpSpPr>
          <p:grpSpPr>
            <a:xfrm>
              <a:off x="6142321" y="3848866"/>
              <a:ext cx="272202" cy="272202"/>
              <a:chOff x="4796588" y="2842806"/>
              <a:chExt cx="468358" cy="468358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4796588" y="2842806"/>
                <a:ext cx="468358" cy="468358"/>
              </a:xfrm>
              <a:prstGeom prst="ellipse">
                <a:avLst/>
              </a:prstGeom>
              <a:solidFill>
                <a:srgbClr val="B8DB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Multiply 88"/>
              <p:cNvSpPr/>
              <p:nvPr/>
            </p:nvSpPr>
            <p:spPr>
              <a:xfrm>
                <a:off x="4837022" y="2883240"/>
                <a:ext cx="387491" cy="387491"/>
              </a:xfrm>
              <a:prstGeom prst="mathMultiply">
                <a:avLst>
                  <a:gd name="adj1" fmla="val 17947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7" name="Group 89"/>
            <p:cNvGrpSpPr/>
            <p:nvPr/>
          </p:nvGrpSpPr>
          <p:grpSpPr>
            <a:xfrm>
              <a:off x="2891666" y="3257380"/>
              <a:ext cx="272202" cy="272202"/>
              <a:chOff x="4796588" y="2842806"/>
              <a:chExt cx="468358" cy="468358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4796588" y="2842806"/>
                <a:ext cx="468358" cy="468358"/>
              </a:xfrm>
              <a:prstGeom prst="ellipse">
                <a:avLst/>
              </a:prstGeom>
              <a:solidFill>
                <a:srgbClr val="B8DB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Multiply 91"/>
              <p:cNvSpPr/>
              <p:nvPr/>
            </p:nvSpPr>
            <p:spPr>
              <a:xfrm>
                <a:off x="4837022" y="2883240"/>
                <a:ext cx="387491" cy="387491"/>
              </a:xfrm>
              <a:prstGeom prst="mathMultiply">
                <a:avLst>
                  <a:gd name="adj1" fmla="val 17947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93" name="Straight Arrow Connector 92"/>
            <p:cNvCxnSpPr>
              <a:endCxn id="91" idx="5"/>
            </p:cNvCxnSpPr>
            <p:nvPr/>
          </p:nvCxnSpPr>
          <p:spPr bwMode="auto">
            <a:xfrm flipH="1" flipV="1">
              <a:off x="3124009" y="3489723"/>
              <a:ext cx="1318025" cy="10283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B8DB5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4" name="Rechthoek 23"/>
            <p:cNvSpPr/>
            <p:nvPr/>
          </p:nvSpPr>
          <p:spPr>
            <a:xfrm>
              <a:off x="395289" y="1222690"/>
              <a:ext cx="77796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C5289"/>
                  </a:solidFill>
                </a:rPr>
                <a:t>LCZ696 as a new alternative to an ACEI or ARBs in patients with HFrEF</a:t>
              </a:r>
              <a:r>
                <a:rPr lang="en-US" baseline="30000" dirty="0">
                  <a:solidFill>
                    <a:srgbClr val="0C5289"/>
                  </a:solidFill>
                </a:rPr>
                <a:t>1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395289" y="274638"/>
            <a:ext cx="8291511" cy="8302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LCZ696 simultaneously inhibits neprilysin (via LBQ657) and blocks AT</a:t>
            </a:r>
            <a:r>
              <a:rPr kumimoji="0" lang="en-US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receptors (via valsartan)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528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1562745" y="5633740"/>
            <a:ext cx="345962" cy="28818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1363856" y="1595728"/>
            <a:ext cx="6294917" cy="3523073"/>
            <a:chOff x="1427117" y="1857379"/>
            <a:chExt cx="6294917" cy="35230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913343">
              <a:off x="2503786" y="2408189"/>
              <a:ext cx="143573" cy="1086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1427117" y="4000867"/>
              <a:ext cx="1708657" cy="13795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92D050"/>
              </a:solidFill>
            </a:ln>
            <a:effectLst>
              <a:outerShdw blurRad="38100" dist="38100" dir="5400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68580" rIns="68580" bIns="6858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b="1" kern="0" dirty="0">
                  <a:solidFill>
                    <a:srgbClr val="0C5289"/>
                  </a:solidFill>
                </a:rPr>
                <a:t> </a:t>
              </a:r>
              <a:endParaRPr lang="en-GB" sz="900" kern="0" dirty="0">
                <a:solidFill>
                  <a:srgbClr val="0C5289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Vasorelaxation</a:t>
              </a:r>
              <a:endParaRPr lang="en-GB" sz="900" kern="0" dirty="0">
                <a:solidFill>
                  <a:srgbClr val="0C5289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</a:t>
              </a:r>
              <a:r>
                <a:rPr lang="en-GB" sz="900" kern="0" dirty="0">
                  <a:solidFill>
                    <a:srgbClr val="0C5289"/>
                  </a:solidFill>
                </a:rPr>
                <a:t> Blood pressure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</a:t>
              </a:r>
              <a:r>
                <a:rPr lang="en-GB" sz="900" kern="0" dirty="0">
                  <a:solidFill>
                    <a:srgbClr val="0C5289"/>
                  </a:solidFill>
                </a:rPr>
                <a:t> Sympathetic tone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 </a:t>
              </a:r>
              <a:r>
                <a:rPr lang="en-GB" sz="900" kern="0" dirty="0">
                  <a:solidFill>
                    <a:srgbClr val="0C5289"/>
                  </a:solidFill>
                </a:rPr>
                <a:t>Aldosterone levels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 </a:t>
              </a:r>
              <a:r>
                <a:rPr lang="en-GB" sz="900" kern="0" dirty="0">
                  <a:solidFill>
                    <a:srgbClr val="0C5289"/>
                  </a:solidFill>
                </a:rPr>
                <a:t>Fibrosis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</a:t>
              </a:r>
              <a:r>
                <a:rPr lang="en-GB" sz="900" kern="0" dirty="0">
                  <a:solidFill>
                    <a:srgbClr val="0C5289"/>
                  </a:solidFill>
                </a:rPr>
                <a:t> Hypertrophy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 </a:t>
              </a:r>
              <a:r>
                <a:rPr lang="en-GB" sz="900" kern="0" dirty="0">
                  <a:solidFill>
                    <a:srgbClr val="0C5289"/>
                  </a:solidFill>
                </a:rPr>
                <a:t>Natriuresis/diuresis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2576983" y="3397016"/>
              <a:ext cx="697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900" dirty="0">
                  <a:solidFill>
                    <a:srgbClr val="0C5289"/>
                  </a:solidFill>
                </a:rPr>
                <a:t>Inactive </a:t>
              </a:r>
              <a:br>
                <a:rPr lang="en-GB" sz="900" dirty="0">
                  <a:solidFill>
                    <a:srgbClr val="0C5289"/>
                  </a:solidFill>
                </a:rPr>
              </a:br>
              <a:r>
                <a:rPr lang="en-GB" sz="900" dirty="0">
                  <a:solidFill>
                    <a:srgbClr val="0C5289"/>
                  </a:solidFill>
                </a:rPr>
                <a:t>fragments</a:t>
              </a: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 rot="3600000">
              <a:off x="2329673" y="2742040"/>
              <a:ext cx="69121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rgbClr val="0C5289"/>
                  </a:solidFill>
                </a:rPr>
                <a:t>Neprilysin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1427118" y="2087801"/>
              <a:ext cx="1708657" cy="39280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38100" dist="38100" dir="5400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tIns="135000" rIns="27000" bIns="135000" rtlCol="0" anchor="ctr"/>
            <a:lstStyle/>
            <a:p>
              <a:pPr algn="ctr"/>
              <a:r>
                <a:rPr lang="en-US" sz="1200" b="1" dirty="0">
                  <a:solidFill>
                    <a:srgbClr val="0C5289"/>
                  </a:solidFill>
                </a:rPr>
                <a:t>ANP, BNP, CNP, other</a:t>
              </a:r>
              <a:endParaRPr lang="en-GB" sz="1200" b="1" dirty="0">
                <a:solidFill>
                  <a:srgbClr val="0C5289"/>
                </a:solidFill>
              </a:endParaRPr>
            </a:p>
            <a:p>
              <a:pPr algn="ctr"/>
              <a:r>
                <a:rPr lang="en-GB" sz="1200" b="1" dirty="0">
                  <a:solidFill>
                    <a:srgbClr val="0C5289"/>
                  </a:solidFill>
                </a:rPr>
                <a:t>vasoactive peptides*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6795177" y="3892868"/>
              <a:ext cx="92685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050" dirty="0">
                  <a:solidFill>
                    <a:srgbClr val="0C5289"/>
                  </a:solidFill>
                </a:rPr>
                <a:t>AT</a:t>
              </a:r>
              <a:r>
                <a:rPr lang="en-GB" sz="1050" baseline="-25000" dirty="0">
                  <a:solidFill>
                    <a:srgbClr val="0C5289"/>
                  </a:solidFill>
                </a:rPr>
                <a:t>1 </a:t>
              </a:r>
              <a:r>
                <a:rPr lang="en-GB" sz="1050" dirty="0">
                  <a:solidFill>
                    <a:srgbClr val="0C5289"/>
                  </a:solidFill>
                </a:rPr>
                <a:t>receptor</a:t>
              </a:r>
            </a:p>
          </p:txBody>
        </p:sp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6345691" y="4165450"/>
              <a:ext cx="1343720" cy="12150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  <a:effectLst>
              <a:outerShdw blurRad="38100" dist="38100" dir="5400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27000" rIns="68580" bIns="68580" rtlCol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endParaRPr lang="en-GB" sz="900" b="1" kern="0" dirty="0">
                <a:solidFill>
                  <a:srgbClr val="0C5289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</a:rPr>
                <a:t>Vasoconstriction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 B</a:t>
              </a:r>
              <a:r>
                <a:rPr lang="en-GB" sz="900" kern="0" dirty="0">
                  <a:solidFill>
                    <a:srgbClr val="0C5289"/>
                  </a:solidFill>
                </a:rPr>
                <a:t>lood pressure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</a:t>
              </a:r>
              <a:r>
                <a:rPr lang="en-GB" sz="900" kern="0" dirty="0">
                  <a:solidFill>
                    <a:srgbClr val="0C5289"/>
                  </a:solidFill>
                </a:rPr>
                <a:t> Sympathetic tone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</a:t>
              </a:r>
              <a:r>
                <a:rPr lang="en-GB" sz="900" kern="0" dirty="0">
                  <a:solidFill>
                    <a:srgbClr val="0C5289"/>
                  </a:solidFill>
                </a:rPr>
                <a:t> Aldosterone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 </a:t>
              </a:r>
              <a:r>
                <a:rPr lang="en-GB" sz="900" kern="0" dirty="0">
                  <a:solidFill>
                    <a:srgbClr val="0C5289"/>
                  </a:solidFill>
                </a:rPr>
                <a:t>Fibrosis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900" kern="0" dirty="0">
                  <a:solidFill>
                    <a:srgbClr val="0C5289"/>
                  </a:solidFill>
                  <a:sym typeface="Wingdings 3" pitchFamily="18" charset="2"/>
                </a:rPr>
                <a:t> </a:t>
              </a:r>
              <a:r>
                <a:rPr lang="en-GB" sz="900" kern="0" dirty="0">
                  <a:solidFill>
                    <a:srgbClr val="0C5289"/>
                  </a:solidFill>
                </a:rPr>
                <a:t>Hypertrophy</a:t>
              </a:r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>
              <a:off x="6581770" y="2531993"/>
              <a:ext cx="8751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C5289"/>
                  </a:solidFill>
                  <a:ea typeface="MS PGothic" pitchFamily="34" charset="-128"/>
                </a:rPr>
                <a:t>Angiotensinogen</a:t>
              </a:r>
            </a:p>
            <a:p>
              <a:pPr algn="ctr"/>
              <a:r>
                <a:rPr lang="en-US" sz="900" dirty="0">
                  <a:solidFill>
                    <a:srgbClr val="0C5289"/>
                  </a:solidFill>
                  <a:ea typeface="MS PGothic" pitchFamily="34" charset="-128"/>
                </a:rPr>
                <a:t>(liver secretion)</a:t>
              </a:r>
            </a:p>
          </p:txBody>
        </p:sp>
        <p:sp>
          <p:nvSpPr>
            <p:cNvPr id="14" name="Rectangle 116"/>
            <p:cNvSpPr>
              <a:spLocks noChangeArrowheads="1"/>
            </p:cNvSpPr>
            <p:nvPr/>
          </p:nvSpPr>
          <p:spPr bwMode="auto">
            <a:xfrm>
              <a:off x="6868643" y="3048993"/>
              <a:ext cx="3013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C5289"/>
                  </a:solidFill>
                  <a:ea typeface="MS PGothic" pitchFamily="34" charset="-128"/>
                </a:rPr>
                <a:t>Ang I </a:t>
              </a:r>
            </a:p>
          </p:txBody>
        </p:sp>
        <p:sp>
          <p:nvSpPr>
            <p:cNvPr id="15" name="Rectangle 116"/>
            <p:cNvSpPr>
              <a:spLocks noChangeArrowheads="1"/>
            </p:cNvSpPr>
            <p:nvPr/>
          </p:nvSpPr>
          <p:spPr bwMode="auto">
            <a:xfrm>
              <a:off x="6868641" y="3461214"/>
              <a:ext cx="3013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900" dirty="0">
                  <a:solidFill>
                    <a:srgbClr val="0C5289"/>
                  </a:solidFill>
                  <a:ea typeface="MS PGothic" pitchFamily="34" charset="-128"/>
                </a:rPr>
                <a:t>Ang II</a:t>
              </a: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6541290" y="2087803"/>
              <a:ext cx="956072" cy="38631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38100" dist="38100" dir="5400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35000" tIns="135000" rIns="135000" bIns="135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ts val="900"/>
                </a:spcAft>
                <a:buClr>
                  <a:srgbClr val="FCAF17"/>
                </a:buClr>
                <a:buSzPct val="110000"/>
              </a:pPr>
              <a:r>
                <a:rPr lang="en-GB" sz="1500" b="1" kern="0" spc="-38" dirty="0">
                  <a:solidFill>
                    <a:schemeClr val="bg1"/>
                  </a:solidFill>
                </a:rPr>
                <a:t>RAAS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7017549" y="3250815"/>
              <a:ext cx="0" cy="2145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7017549" y="3663036"/>
              <a:ext cx="0" cy="2145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2797614" y="2819332"/>
              <a:ext cx="853982" cy="758753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B8DB57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6104740" y="3582579"/>
              <a:ext cx="696305" cy="412394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B8DB57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7017549" y="2838595"/>
              <a:ext cx="0" cy="2145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sp>
          <p:nvSpPr>
            <p:cNvPr id="22" name="Down Arrow 21"/>
            <p:cNvSpPr/>
            <p:nvPr/>
          </p:nvSpPr>
          <p:spPr>
            <a:xfrm>
              <a:off x="2181430" y="2480609"/>
              <a:ext cx="200025" cy="1493784"/>
            </a:xfrm>
            <a:prstGeom prst="downArrow">
              <a:avLst>
                <a:gd name="adj1" fmla="val 50000"/>
                <a:gd name="adj2" fmla="val 71429"/>
              </a:avLst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350" dirty="0">
                <a:solidFill>
                  <a:srgbClr val="0C5289"/>
                </a:solidFill>
              </a:endParaRPr>
            </a:p>
          </p:txBody>
        </p:sp>
        <p:cxnSp>
          <p:nvCxnSpPr>
            <p:cNvPr id="23" name="Elbow Connector 321"/>
            <p:cNvCxnSpPr>
              <a:stCxn id="116" idx="2"/>
              <a:endCxn id="27" idx="0"/>
            </p:cNvCxnSpPr>
            <p:nvPr/>
          </p:nvCxnSpPr>
          <p:spPr bwMode="auto">
            <a:xfrm rot="10800000" flipV="1">
              <a:off x="4239449" y="2206491"/>
              <a:ext cx="238361" cy="576962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cxnSp>
          <p:nvCxnSpPr>
            <p:cNvPr id="24" name="Elbow Connector 325"/>
            <p:cNvCxnSpPr>
              <a:stCxn id="116" idx="0"/>
            </p:cNvCxnSpPr>
            <p:nvPr/>
          </p:nvCxnSpPr>
          <p:spPr bwMode="auto">
            <a:xfrm>
              <a:off x="5301343" y="2206491"/>
              <a:ext cx="233048" cy="1194607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cxnSp>
          <p:nvCxnSpPr>
            <p:cNvPr id="25" name="Straight Arrow Connector 24"/>
            <p:cNvCxnSpPr>
              <a:stCxn id="27" idx="2"/>
            </p:cNvCxnSpPr>
            <p:nvPr/>
          </p:nvCxnSpPr>
          <p:spPr bwMode="auto">
            <a:xfrm flipH="1">
              <a:off x="4239447" y="3146386"/>
              <a:ext cx="1" cy="2633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  <p:grpSp>
          <p:nvGrpSpPr>
            <p:cNvPr id="5" name="Group 119"/>
            <p:cNvGrpSpPr/>
            <p:nvPr/>
          </p:nvGrpSpPr>
          <p:grpSpPr>
            <a:xfrm>
              <a:off x="4477809" y="1857379"/>
              <a:ext cx="823534" cy="567395"/>
              <a:chOff x="3507202" y="1551738"/>
              <a:chExt cx="965219" cy="756527"/>
            </a:xfrm>
          </p:grpSpPr>
          <p:sp>
            <p:nvSpPr>
              <p:cNvPr id="116" name="Round Same Side Corner Rectangle 115"/>
              <p:cNvSpPr/>
              <p:nvPr/>
            </p:nvSpPr>
            <p:spPr>
              <a:xfrm>
                <a:off x="3507202" y="1726175"/>
                <a:ext cx="965219" cy="582090"/>
              </a:xfrm>
              <a:prstGeom prst="round2SameRect">
                <a:avLst>
                  <a:gd name="adj1" fmla="val 0"/>
                  <a:gd name="adj2" fmla="val 12548"/>
                </a:avLst>
              </a:prstGeom>
              <a:solidFill>
                <a:schemeClr val="bg1"/>
              </a:solidFill>
              <a:ln w="28575">
                <a:solidFill>
                  <a:srgbClr val="B8DB57"/>
                </a:solidFill>
              </a:ln>
              <a:effectLst>
                <a:outerShdw blurRad="19050" dist="12700" dir="5400000" algn="ctr" rotWithShape="0">
                  <a:schemeClr val="tx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b="1" dirty="0">
                  <a:solidFill>
                    <a:srgbClr val="0C5289"/>
                  </a:solidFill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3507202" y="1551738"/>
                <a:ext cx="965217" cy="208065"/>
              </a:xfrm>
              <a:prstGeom prst="roundRect">
                <a:avLst/>
              </a:prstGeom>
              <a:solidFill>
                <a:srgbClr val="B8DB57"/>
              </a:solidFill>
              <a:ln w="28575">
                <a:solidFill>
                  <a:srgbClr val="B8DB57"/>
                </a:solidFill>
              </a:ln>
              <a:effectLst>
                <a:outerShdw blurRad="19050" dist="12700" dir="5400000" algn="ctr" rotWithShape="0">
                  <a:schemeClr val="tx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rgbClr val="0C5289"/>
                    </a:solidFill>
                  </a:rPr>
                  <a:t>LCZ696</a:t>
                </a:r>
              </a:p>
            </p:txBody>
          </p:sp>
          <p:pic>
            <p:nvPicPr>
              <p:cNvPr id="1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CDFFFF"/>
                  </a:clrFrom>
                  <a:clrTo>
                    <a:srgbClr val="CD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7758" y="1759803"/>
                <a:ext cx="724108" cy="548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Rounded Rectangle 26"/>
            <p:cNvSpPr/>
            <p:nvPr/>
          </p:nvSpPr>
          <p:spPr>
            <a:xfrm>
              <a:off x="3638662" y="2783453"/>
              <a:ext cx="1201571" cy="362931"/>
            </a:xfrm>
            <a:prstGeom prst="roundRect">
              <a:avLst>
                <a:gd name="adj" fmla="val 7085"/>
              </a:avLst>
            </a:prstGeom>
            <a:solidFill>
              <a:srgbClr val="B8DB57"/>
            </a:solidFill>
            <a:ln w="28575">
              <a:solidFill>
                <a:srgbClr val="B8DB57"/>
              </a:solidFill>
            </a:ln>
            <a:effectLst>
              <a:outerShdw blurRad="19050" dist="12700" dir="5400000" algn="ctr" rotWithShape="0">
                <a:schemeClr val="tx1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000" tIns="27000" rIns="27000" b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B" sz="1050" b="1" dirty="0">
                  <a:solidFill>
                    <a:srgbClr val="0C5289"/>
                  </a:solidFill>
                </a:rPr>
                <a:t>Sacubitril </a:t>
              </a:r>
            </a:p>
            <a:p>
              <a:pPr algn="ctr">
                <a:lnSpc>
                  <a:spcPct val="90000"/>
                </a:lnSpc>
              </a:pPr>
              <a:r>
                <a:rPr lang="en-GB" sz="1050" dirty="0">
                  <a:solidFill>
                    <a:srgbClr val="0C5289"/>
                  </a:solidFill>
                </a:rPr>
                <a:t>(AHU377; pro-drug)</a:t>
              </a:r>
            </a:p>
          </p:txBody>
        </p:sp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6345691" y="4165450"/>
              <a:ext cx="1343720" cy="1215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27000" rIns="68580" bIns="68580" rtlCol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1050" b="1" kern="0" dirty="0">
                  <a:solidFill>
                    <a:srgbClr val="0C5289"/>
                  </a:solidFill>
                </a:rPr>
                <a:t>Inhibiting</a:t>
              </a:r>
              <a:endParaRPr lang="en-GB" sz="900" b="1" kern="0" dirty="0">
                <a:solidFill>
                  <a:srgbClr val="0C5289"/>
                </a:solidFill>
              </a:endParaRPr>
            </a:p>
          </p:txBody>
        </p:sp>
        <p:sp>
          <p:nvSpPr>
            <p:cNvPr id="29" name="AutoShape 11"/>
            <p:cNvSpPr>
              <a:spLocks noChangeArrowheads="1"/>
            </p:cNvSpPr>
            <p:nvPr/>
          </p:nvSpPr>
          <p:spPr bwMode="auto">
            <a:xfrm>
              <a:off x="1440912" y="3999163"/>
              <a:ext cx="1708657" cy="1379585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B8DB5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27000" rIns="68580" bIns="68580" rtlCol="0" anchor="t"/>
            <a:lstStyle/>
            <a:p>
              <a:pPr algn="ctr" eaLnBrk="0" fontAlgn="base" hangingPunct="0">
                <a:spcBef>
                  <a:spcPct val="0"/>
                </a:spcBef>
                <a:spcAft>
                  <a:spcPts val="225"/>
                </a:spcAft>
                <a:buClr>
                  <a:srgbClr val="FCAF17"/>
                </a:buClr>
                <a:buSzPct val="110000"/>
              </a:pPr>
              <a:r>
                <a:rPr lang="en-GB" sz="1050" b="1" kern="0" dirty="0">
                  <a:solidFill>
                    <a:srgbClr val="0C5289"/>
                  </a:solidFill>
                </a:rPr>
                <a:t>Enhancing</a:t>
              </a:r>
              <a:endParaRPr lang="en-GB" sz="900" b="1" kern="0" dirty="0">
                <a:solidFill>
                  <a:srgbClr val="0C5289"/>
                </a:solidFill>
              </a:endParaRPr>
            </a:p>
          </p:txBody>
        </p:sp>
        <p:grpSp>
          <p:nvGrpSpPr>
            <p:cNvPr id="26" name="Group 39"/>
            <p:cNvGrpSpPr/>
            <p:nvPr/>
          </p:nvGrpSpPr>
          <p:grpSpPr>
            <a:xfrm>
              <a:off x="3638660" y="3409720"/>
              <a:ext cx="1201569" cy="1272380"/>
              <a:chOff x="3211219" y="3657289"/>
              <a:chExt cx="1602092" cy="1696507"/>
            </a:xfrm>
          </p:grpSpPr>
          <p:sp>
            <p:nvSpPr>
              <p:cNvPr id="81" name="Round Same Side Corner Rectangle 80"/>
              <p:cNvSpPr/>
              <p:nvPr/>
            </p:nvSpPr>
            <p:spPr>
              <a:xfrm>
                <a:off x="3211219" y="4053424"/>
                <a:ext cx="1602092" cy="1300372"/>
              </a:xfrm>
              <a:prstGeom prst="round2SameRect">
                <a:avLst>
                  <a:gd name="adj1" fmla="val 0"/>
                  <a:gd name="adj2" fmla="val 6327"/>
                </a:avLst>
              </a:prstGeom>
              <a:solidFill>
                <a:schemeClr val="bg1"/>
              </a:solidFill>
              <a:ln w="28575">
                <a:solidFill>
                  <a:srgbClr val="B8DB5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3211219" y="3657289"/>
                <a:ext cx="1602091" cy="483908"/>
              </a:xfrm>
              <a:prstGeom prst="roundRect">
                <a:avLst>
                  <a:gd name="adj" fmla="val 7085"/>
                </a:avLst>
              </a:prstGeom>
              <a:solidFill>
                <a:srgbClr val="B8DB57"/>
              </a:solidFill>
              <a:ln w="28575">
                <a:solidFill>
                  <a:srgbClr val="B8DB57"/>
                </a:solidFill>
              </a:ln>
              <a:effectLst>
                <a:outerShdw blurRad="19050" dist="12700" dir="5400000" algn="ctr" rotWithShape="0">
                  <a:schemeClr val="tx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B" sz="1050" b="1" dirty="0">
                    <a:solidFill>
                      <a:srgbClr val="0C5289"/>
                    </a:solidFill>
                  </a:rPr>
                  <a:t>LBQ657</a:t>
                </a:r>
              </a:p>
              <a:p>
                <a:pPr algn="ctr"/>
                <a:r>
                  <a:rPr lang="en-GB" sz="1050" dirty="0">
                    <a:solidFill>
                      <a:srgbClr val="0C5289"/>
                    </a:solidFill>
                  </a:rPr>
                  <a:t>(</a:t>
                </a:r>
                <a:r>
                  <a:rPr lang="en-US" sz="1050" dirty="0">
                    <a:solidFill>
                      <a:srgbClr val="0C5289"/>
                    </a:solidFill>
                  </a:rPr>
                  <a:t>NEP inhibitor</a:t>
                </a:r>
                <a:r>
                  <a:rPr lang="en-GB" sz="1050" dirty="0">
                    <a:solidFill>
                      <a:srgbClr val="0C5289"/>
                    </a:solidFill>
                  </a:rPr>
                  <a:t>)</a:t>
                </a:r>
              </a:p>
            </p:txBody>
          </p:sp>
          <p:grpSp>
            <p:nvGrpSpPr>
              <p:cNvPr id="30" name="Group 42"/>
              <p:cNvGrpSpPr/>
              <p:nvPr/>
            </p:nvGrpSpPr>
            <p:grpSpPr>
              <a:xfrm>
                <a:off x="3486378" y="4335884"/>
                <a:ext cx="963366" cy="956008"/>
                <a:chOff x="3871961" y="3953322"/>
                <a:chExt cx="963366" cy="956008"/>
              </a:xfrm>
            </p:grpSpPr>
            <p:sp>
              <p:nvSpPr>
                <p:cNvPr id="84" name="Rectangle 49"/>
                <p:cNvSpPr>
                  <a:spLocks noChangeArrowheads="1"/>
                </p:cNvSpPr>
                <p:nvPr/>
              </p:nvSpPr>
              <p:spPr bwMode="auto">
                <a:xfrm>
                  <a:off x="4697075" y="4531254"/>
                  <a:ext cx="96181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OH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5" name="Rectangle 51"/>
                <p:cNvSpPr>
                  <a:spLocks noChangeArrowheads="1"/>
                </p:cNvSpPr>
                <p:nvPr/>
              </p:nvSpPr>
              <p:spPr bwMode="auto">
                <a:xfrm>
                  <a:off x="4786167" y="4375283"/>
                  <a:ext cx="49160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6" name="Rectangle 52"/>
                <p:cNvSpPr>
                  <a:spLocks noChangeArrowheads="1"/>
                </p:cNvSpPr>
                <p:nvPr/>
              </p:nvSpPr>
              <p:spPr bwMode="auto">
                <a:xfrm>
                  <a:off x="4279443" y="4441710"/>
                  <a:ext cx="94043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HN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7" name="Rectangle 54"/>
                <p:cNvSpPr>
                  <a:spLocks noChangeArrowheads="1"/>
                </p:cNvSpPr>
                <p:nvPr/>
              </p:nvSpPr>
              <p:spPr bwMode="auto">
                <a:xfrm>
                  <a:off x="4233210" y="4577991"/>
                  <a:ext cx="49160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8" name="Rectangle 55"/>
                <p:cNvSpPr>
                  <a:spLocks noChangeArrowheads="1"/>
                </p:cNvSpPr>
                <p:nvPr/>
              </p:nvSpPr>
              <p:spPr bwMode="auto">
                <a:xfrm>
                  <a:off x="4176245" y="4695465"/>
                  <a:ext cx="96181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HO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9" name="Rectangle 57"/>
                <p:cNvSpPr>
                  <a:spLocks noChangeArrowheads="1"/>
                </p:cNvSpPr>
                <p:nvPr/>
              </p:nvSpPr>
              <p:spPr bwMode="auto">
                <a:xfrm>
                  <a:off x="4322302" y="4832386"/>
                  <a:ext cx="49160" cy="769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0" name="Freeform 58"/>
                <p:cNvSpPr>
                  <a:spLocks/>
                </p:cNvSpPr>
                <p:nvPr/>
              </p:nvSpPr>
              <p:spPr bwMode="auto">
                <a:xfrm>
                  <a:off x="4621053" y="4304405"/>
                  <a:ext cx="10428" cy="102545"/>
                </a:xfrm>
                <a:custGeom>
                  <a:avLst/>
                  <a:gdLst>
                    <a:gd name="T0" fmla="*/ 4 w 6"/>
                    <a:gd name="T1" fmla="*/ 59 h 59"/>
                    <a:gd name="T2" fmla="*/ 4 w 6"/>
                    <a:gd name="T3" fmla="*/ 59 h 59"/>
                    <a:gd name="T4" fmla="*/ 6 w 6"/>
                    <a:gd name="T5" fmla="*/ 0 h 59"/>
                    <a:gd name="T6" fmla="*/ 4 w 6"/>
                    <a:gd name="T7" fmla="*/ 0 h 59"/>
                    <a:gd name="T8" fmla="*/ 0 w 6"/>
                    <a:gd name="T9" fmla="*/ 0 h 59"/>
                    <a:gd name="T10" fmla="*/ 4 w 6"/>
                    <a:gd name="T11" fmla="*/ 59 h 59"/>
                    <a:gd name="T12" fmla="*/ 4 w 6"/>
                    <a:gd name="T13" fmla="*/ 59 h 59"/>
                    <a:gd name="T14" fmla="*/ 4 w 6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9">
                      <a:moveTo>
                        <a:pt x="4" y="59"/>
                      </a:moveTo>
                      <a:lnTo>
                        <a:pt x="4" y="59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59"/>
                      </a:lnTo>
                      <a:lnTo>
                        <a:pt x="4" y="59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1" name="Freeform 59"/>
                <p:cNvSpPr>
                  <a:spLocks/>
                </p:cNvSpPr>
                <p:nvPr/>
              </p:nvSpPr>
              <p:spPr bwMode="auto">
                <a:xfrm>
                  <a:off x="4621053" y="4304405"/>
                  <a:ext cx="10428" cy="102545"/>
                </a:xfrm>
                <a:custGeom>
                  <a:avLst/>
                  <a:gdLst>
                    <a:gd name="T0" fmla="*/ 4 w 6"/>
                    <a:gd name="T1" fmla="*/ 59 h 59"/>
                    <a:gd name="T2" fmla="*/ 4 w 6"/>
                    <a:gd name="T3" fmla="*/ 59 h 59"/>
                    <a:gd name="T4" fmla="*/ 6 w 6"/>
                    <a:gd name="T5" fmla="*/ 0 h 59"/>
                    <a:gd name="T6" fmla="*/ 4 w 6"/>
                    <a:gd name="T7" fmla="*/ 0 h 59"/>
                    <a:gd name="T8" fmla="*/ 0 w 6"/>
                    <a:gd name="T9" fmla="*/ 0 h 59"/>
                    <a:gd name="T10" fmla="*/ 4 w 6"/>
                    <a:gd name="T11" fmla="*/ 59 h 59"/>
                    <a:gd name="T12" fmla="*/ 4 w 6"/>
                    <a:gd name="T13" fmla="*/ 59 h 59"/>
                    <a:gd name="T14" fmla="*/ 4 w 6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9">
                      <a:moveTo>
                        <a:pt x="4" y="59"/>
                      </a:moveTo>
                      <a:lnTo>
                        <a:pt x="4" y="59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59"/>
                      </a:lnTo>
                      <a:lnTo>
                        <a:pt x="4" y="59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721859" y="4431282"/>
                  <a:ext cx="62569" cy="34761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14907" y="4413902"/>
                  <a:ext cx="62569" cy="34761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4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252590" y="4245312"/>
                  <a:ext cx="69521" cy="38237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5" name="Line 63"/>
                <p:cNvSpPr>
                  <a:spLocks noChangeShapeType="1"/>
                </p:cNvSpPr>
                <p:nvPr/>
              </p:nvSpPr>
              <p:spPr bwMode="auto">
                <a:xfrm flipH="1" flipV="1">
                  <a:off x="3965815" y="3974178"/>
                  <a:ext cx="74736" cy="34761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6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4249114" y="4123649"/>
                  <a:ext cx="72997" cy="38237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7" name="Line 65"/>
                <p:cNvSpPr>
                  <a:spLocks noChangeShapeType="1"/>
                </p:cNvSpPr>
                <p:nvPr/>
              </p:nvSpPr>
              <p:spPr bwMode="auto">
                <a:xfrm>
                  <a:off x="4346444" y="4252264"/>
                  <a:ext cx="90378" cy="62569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8" name="Line 66"/>
                <p:cNvSpPr>
                  <a:spLocks noChangeShapeType="1"/>
                </p:cNvSpPr>
                <p:nvPr/>
              </p:nvSpPr>
              <p:spPr bwMode="auto">
                <a:xfrm>
                  <a:off x="3889341" y="4012415"/>
                  <a:ext cx="0" cy="7995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99" name="Line 67"/>
                <p:cNvSpPr>
                  <a:spLocks noChangeShapeType="1"/>
                </p:cNvSpPr>
                <p:nvPr/>
              </p:nvSpPr>
              <p:spPr bwMode="auto">
                <a:xfrm>
                  <a:off x="4429870" y="4395426"/>
                  <a:ext cx="13904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0" name="Line 68"/>
                <p:cNvSpPr>
                  <a:spLocks noChangeShapeType="1"/>
                </p:cNvSpPr>
                <p:nvPr/>
              </p:nvSpPr>
              <p:spPr bwMode="auto">
                <a:xfrm>
                  <a:off x="4426394" y="4379782"/>
                  <a:ext cx="20856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1" name="Line 69"/>
                <p:cNvSpPr>
                  <a:spLocks noChangeShapeType="1"/>
                </p:cNvSpPr>
                <p:nvPr/>
              </p:nvSpPr>
              <p:spPr bwMode="auto">
                <a:xfrm>
                  <a:off x="4422917" y="4364140"/>
                  <a:ext cx="27809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2" name="Line 70"/>
                <p:cNvSpPr>
                  <a:spLocks noChangeShapeType="1"/>
                </p:cNvSpPr>
                <p:nvPr/>
              </p:nvSpPr>
              <p:spPr bwMode="auto">
                <a:xfrm>
                  <a:off x="4419441" y="4348498"/>
                  <a:ext cx="34761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3" name="Line 71"/>
                <p:cNvSpPr>
                  <a:spLocks noChangeShapeType="1"/>
                </p:cNvSpPr>
                <p:nvPr/>
              </p:nvSpPr>
              <p:spPr bwMode="auto">
                <a:xfrm>
                  <a:off x="4415965" y="4332856"/>
                  <a:ext cx="41713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4" name="Line 72"/>
                <p:cNvSpPr>
                  <a:spLocks noChangeShapeType="1"/>
                </p:cNvSpPr>
                <p:nvPr/>
              </p:nvSpPr>
              <p:spPr bwMode="auto">
                <a:xfrm>
                  <a:off x="4415965" y="4317214"/>
                  <a:ext cx="41713" cy="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5" name="Line 73"/>
                <p:cNvSpPr>
                  <a:spLocks noChangeShapeType="1"/>
                </p:cNvSpPr>
                <p:nvPr/>
              </p:nvSpPr>
              <p:spPr bwMode="auto">
                <a:xfrm>
                  <a:off x="4061406" y="4102793"/>
                  <a:ext cx="93854" cy="52141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6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4280399" y="4549469"/>
                  <a:ext cx="62569" cy="38237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4290827" y="4566849"/>
                  <a:ext cx="62569" cy="34761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8" name="Freeform 76"/>
                <p:cNvSpPr>
                  <a:spLocks/>
                </p:cNvSpPr>
                <p:nvPr/>
              </p:nvSpPr>
              <p:spPr bwMode="auto">
                <a:xfrm>
                  <a:off x="3871961" y="3953322"/>
                  <a:ext cx="189446" cy="201612"/>
                </a:xfrm>
                <a:custGeom>
                  <a:avLst/>
                  <a:gdLst>
                    <a:gd name="T0" fmla="*/ 0 w 109"/>
                    <a:gd name="T1" fmla="*/ 86 h 116"/>
                    <a:gd name="T2" fmla="*/ 54 w 109"/>
                    <a:gd name="T3" fmla="*/ 116 h 116"/>
                    <a:gd name="T4" fmla="*/ 109 w 109"/>
                    <a:gd name="T5" fmla="*/ 86 h 116"/>
                    <a:gd name="T6" fmla="*/ 109 w 109"/>
                    <a:gd name="T7" fmla="*/ 26 h 116"/>
                    <a:gd name="T8" fmla="*/ 109 w 109"/>
                    <a:gd name="T9" fmla="*/ 26 h 116"/>
                    <a:gd name="T10" fmla="*/ 54 w 109"/>
                    <a:gd name="T11" fmla="*/ 0 h 116"/>
                    <a:gd name="T12" fmla="*/ 0 w 109"/>
                    <a:gd name="T13" fmla="*/ 28 h 116"/>
                    <a:gd name="T14" fmla="*/ 0 w 109"/>
                    <a:gd name="T15" fmla="*/ 8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9" h="116">
                      <a:moveTo>
                        <a:pt x="0" y="86"/>
                      </a:moveTo>
                      <a:lnTo>
                        <a:pt x="54" y="116"/>
                      </a:lnTo>
                      <a:lnTo>
                        <a:pt x="109" y="86"/>
                      </a:lnTo>
                      <a:lnTo>
                        <a:pt x="109" y="26"/>
                      </a:lnTo>
                      <a:lnTo>
                        <a:pt x="109" y="26"/>
                      </a:lnTo>
                      <a:lnTo>
                        <a:pt x="54" y="0"/>
                      </a:lnTo>
                      <a:lnTo>
                        <a:pt x="0" y="2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0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3965815" y="4092365"/>
                  <a:ext cx="74736" cy="38237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0" name="Freeform 78"/>
                <p:cNvSpPr>
                  <a:spLocks/>
                </p:cNvSpPr>
                <p:nvPr/>
              </p:nvSpPr>
              <p:spPr bwMode="auto">
                <a:xfrm>
                  <a:off x="4155260" y="4102793"/>
                  <a:ext cx="191184" cy="201612"/>
                </a:xfrm>
                <a:custGeom>
                  <a:avLst/>
                  <a:gdLst>
                    <a:gd name="T0" fmla="*/ 0 w 110"/>
                    <a:gd name="T1" fmla="*/ 86 h 116"/>
                    <a:gd name="T2" fmla="*/ 0 w 110"/>
                    <a:gd name="T3" fmla="*/ 30 h 116"/>
                    <a:gd name="T4" fmla="*/ 54 w 110"/>
                    <a:gd name="T5" fmla="*/ 0 h 116"/>
                    <a:gd name="T6" fmla="*/ 110 w 110"/>
                    <a:gd name="T7" fmla="*/ 30 h 116"/>
                    <a:gd name="T8" fmla="*/ 110 w 110"/>
                    <a:gd name="T9" fmla="*/ 86 h 116"/>
                    <a:gd name="T10" fmla="*/ 54 w 110"/>
                    <a:gd name="T11" fmla="*/ 116 h 116"/>
                    <a:gd name="T12" fmla="*/ 0 w 110"/>
                    <a:gd name="T13" fmla="*/ 8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16">
                      <a:moveTo>
                        <a:pt x="0" y="86"/>
                      </a:moveTo>
                      <a:lnTo>
                        <a:pt x="0" y="30"/>
                      </a:lnTo>
                      <a:lnTo>
                        <a:pt x="54" y="0"/>
                      </a:lnTo>
                      <a:lnTo>
                        <a:pt x="110" y="30"/>
                      </a:lnTo>
                      <a:lnTo>
                        <a:pt x="110" y="86"/>
                      </a:lnTo>
                      <a:lnTo>
                        <a:pt x="54" y="116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1" name="Line 79"/>
                <p:cNvSpPr>
                  <a:spLocks noChangeShapeType="1"/>
                </p:cNvSpPr>
                <p:nvPr/>
              </p:nvSpPr>
              <p:spPr bwMode="auto">
                <a:xfrm>
                  <a:off x="4176117" y="4165362"/>
                  <a:ext cx="0" cy="76474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2" name="Freeform 80"/>
                <p:cNvSpPr>
                  <a:spLocks/>
                </p:cNvSpPr>
                <p:nvPr/>
              </p:nvSpPr>
              <p:spPr bwMode="auto">
                <a:xfrm>
                  <a:off x="4283875" y="4511232"/>
                  <a:ext cx="156423" cy="250277"/>
                </a:xfrm>
                <a:custGeom>
                  <a:avLst/>
                  <a:gdLst>
                    <a:gd name="T0" fmla="*/ 0 w 90"/>
                    <a:gd name="T1" fmla="*/ 126 h 144"/>
                    <a:gd name="T2" fmla="*/ 36 w 90"/>
                    <a:gd name="T3" fmla="*/ 144 h 144"/>
                    <a:gd name="T4" fmla="*/ 90 w 90"/>
                    <a:gd name="T5" fmla="*/ 114 h 144"/>
                    <a:gd name="T6" fmla="*/ 90 w 90"/>
                    <a:gd name="T7" fmla="*/ 56 h 144"/>
                    <a:gd name="T8" fmla="*/ 36 w 90"/>
                    <a:gd name="T9" fmla="*/ 28 h 144"/>
                    <a:gd name="T10" fmla="*/ 36 w 90"/>
                    <a:gd name="T11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0" h="144">
                      <a:moveTo>
                        <a:pt x="0" y="126"/>
                      </a:moveTo>
                      <a:lnTo>
                        <a:pt x="36" y="144"/>
                      </a:lnTo>
                      <a:lnTo>
                        <a:pt x="90" y="114"/>
                      </a:lnTo>
                      <a:lnTo>
                        <a:pt x="90" y="56"/>
                      </a:lnTo>
                      <a:lnTo>
                        <a:pt x="36" y="28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3" name="Freeform 81"/>
                <p:cNvSpPr>
                  <a:spLocks/>
                </p:cNvSpPr>
                <p:nvPr/>
              </p:nvSpPr>
              <p:spPr bwMode="auto">
                <a:xfrm>
                  <a:off x="4374253" y="4406950"/>
                  <a:ext cx="347607" cy="121662"/>
                </a:xfrm>
                <a:custGeom>
                  <a:avLst/>
                  <a:gdLst>
                    <a:gd name="T0" fmla="*/ 0 w 200"/>
                    <a:gd name="T1" fmla="*/ 20 h 70"/>
                    <a:gd name="T2" fmla="*/ 38 w 200"/>
                    <a:gd name="T3" fmla="*/ 0 h 70"/>
                    <a:gd name="T4" fmla="*/ 92 w 200"/>
                    <a:gd name="T5" fmla="*/ 28 h 70"/>
                    <a:gd name="T6" fmla="*/ 146 w 200"/>
                    <a:gd name="T7" fmla="*/ 0 h 70"/>
                    <a:gd name="T8" fmla="*/ 200 w 200"/>
                    <a:gd name="T9" fmla="*/ 28 h 70"/>
                    <a:gd name="T10" fmla="*/ 200 w 200"/>
                    <a:gd name="T11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" h="70">
                      <a:moveTo>
                        <a:pt x="0" y="20"/>
                      </a:moveTo>
                      <a:lnTo>
                        <a:pt x="38" y="0"/>
                      </a:lnTo>
                      <a:lnTo>
                        <a:pt x="92" y="28"/>
                      </a:lnTo>
                      <a:lnTo>
                        <a:pt x="146" y="0"/>
                      </a:lnTo>
                      <a:lnTo>
                        <a:pt x="200" y="28"/>
                      </a:lnTo>
                      <a:lnTo>
                        <a:pt x="200" y="7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4" name="Line 82"/>
                <p:cNvSpPr>
                  <a:spLocks noChangeShapeType="1"/>
                </p:cNvSpPr>
                <p:nvPr/>
              </p:nvSpPr>
              <p:spPr bwMode="auto">
                <a:xfrm>
                  <a:off x="4336016" y="4758033"/>
                  <a:ext cx="0" cy="76474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115" name="Line 83"/>
                <p:cNvSpPr>
                  <a:spLocks noChangeShapeType="1"/>
                </p:cNvSpPr>
                <p:nvPr/>
              </p:nvSpPr>
              <p:spPr bwMode="auto">
                <a:xfrm>
                  <a:off x="4353396" y="4758033"/>
                  <a:ext cx="0" cy="76474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</p:grpSp>
        </p:grpSp>
        <p:grpSp>
          <p:nvGrpSpPr>
            <p:cNvPr id="31" name="Group 75"/>
            <p:cNvGrpSpPr/>
            <p:nvPr/>
          </p:nvGrpSpPr>
          <p:grpSpPr>
            <a:xfrm>
              <a:off x="4964047" y="3401097"/>
              <a:ext cx="1140689" cy="1272380"/>
              <a:chOff x="5114086" y="3657289"/>
              <a:chExt cx="1520919" cy="1696507"/>
            </a:xfrm>
          </p:grpSpPr>
          <p:sp>
            <p:nvSpPr>
              <p:cNvPr id="38" name="Round Same Side Corner Rectangle 37"/>
              <p:cNvSpPr/>
              <p:nvPr/>
            </p:nvSpPr>
            <p:spPr>
              <a:xfrm>
                <a:off x="5114086" y="4053424"/>
                <a:ext cx="1520919" cy="1300372"/>
              </a:xfrm>
              <a:prstGeom prst="round2SameRect">
                <a:avLst>
                  <a:gd name="adj1" fmla="val 0"/>
                  <a:gd name="adj2" fmla="val 6327"/>
                </a:avLst>
              </a:prstGeom>
              <a:solidFill>
                <a:schemeClr val="bg1"/>
              </a:solidFill>
              <a:ln w="28575">
                <a:solidFill>
                  <a:srgbClr val="B8DB5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114087" y="3657289"/>
                <a:ext cx="1520918" cy="483908"/>
              </a:xfrm>
              <a:prstGeom prst="roundRect">
                <a:avLst>
                  <a:gd name="adj" fmla="val 7085"/>
                </a:avLst>
              </a:prstGeom>
              <a:solidFill>
                <a:srgbClr val="B8DB57"/>
              </a:solidFill>
              <a:ln w="28575">
                <a:solidFill>
                  <a:srgbClr val="B8DB57"/>
                </a:solidFill>
              </a:ln>
              <a:effectLst>
                <a:outerShdw blurRad="19050" dist="12700" dir="5400000" algn="ctr" rotWithShape="0">
                  <a:schemeClr val="tx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B" sz="1050" b="1" dirty="0">
                    <a:solidFill>
                      <a:srgbClr val="0C5289"/>
                    </a:solidFill>
                  </a:rPr>
                  <a:t>Valsartan</a:t>
                </a:r>
              </a:p>
            </p:txBody>
          </p:sp>
          <p:grpSp>
            <p:nvGrpSpPr>
              <p:cNvPr id="32" name="Group 78"/>
              <p:cNvGrpSpPr/>
              <p:nvPr/>
            </p:nvGrpSpPr>
            <p:grpSpPr>
              <a:xfrm>
                <a:off x="5335220" y="4343477"/>
                <a:ext cx="971562" cy="824299"/>
                <a:chOff x="-1604963" y="7937"/>
                <a:chExt cx="887413" cy="752905"/>
              </a:xfrm>
            </p:grpSpPr>
            <p:sp>
              <p:nvSpPr>
                <p:cNvPr id="41" name="Rectangle 7"/>
                <p:cNvSpPr>
                  <a:spLocks noChangeArrowheads="1"/>
                </p:cNvSpPr>
                <p:nvPr/>
              </p:nvSpPr>
              <p:spPr bwMode="auto">
                <a:xfrm>
                  <a:off x="-1074739" y="536575"/>
                  <a:ext cx="42949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N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2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-963613" y="411162"/>
                  <a:ext cx="84138" cy="4762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3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-866775" y="427037"/>
                  <a:ext cx="66675" cy="3810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-963613" y="549275"/>
                  <a:ext cx="84138" cy="4762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5" name="Line 11"/>
                <p:cNvSpPr>
                  <a:spLocks noChangeShapeType="1"/>
                </p:cNvSpPr>
                <p:nvPr/>
              </p:nvSpPr>
              <p:spPr bwMode="auto">
                <a:xfrm>
                  <a:off x="-861100" y="545595"/>
                  <a:ext cx="61000" cy="35429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-976313" y="328612"/>
                  <a:ext cx="3175" cy="7620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7" name="Line 13"/>
                <p:cNvSpPr>
                  <a:spLocks noChangeShapeType="1"/>
                </p:cNvSpPr>
                <p:nvPr/>
              </p:nvSpPr>
              <p:spPr bwMode="auto">
                <a:xfrm>
                  <a:off x="-963613" y="596900"/>
                  <a:ext cx="3175" cy="6985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-1023938" y="574675"/>
                  <a:ext cx="60325" cy="2222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4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-1020763" y="590549"/>
                  <a:ext cx="42212" cy="15946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9663" y="404812"/>
                  <a:ext cx="66675" cy="3810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-1027113" y="698500"/>
                  <a:ext cx="47625" cy="1587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-1090613" y="596900"/>
                  <a:ext cx="15875" cy="2222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-1109663" y="293687"/>
                  <a:ext cx="66675" cy="3492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4" name="Freeform 20"/>
                <p:cNvSpPr>
                  <a:spLocks/>
                </p:cNvSpPr>
                <p:nvPr/>
              </p:nvSpPr>
              <p:spPr bwMode="auto">
                <a:xfrm>
                  <a:off x="-1201738" y="211137"/>
                  <a:ext cx="79375" cy="111125"/>
                </a:xfrm>
                <a:custGeom>
                  <a:avLst/>
                  <a:gdLst>
                    <a:gd name="T0" fmla="*/ 50 w 50"/>
                    <a:gd name="T1" fmla="*/ 70 h 70"/>
                    <a:gd name="T2" fmla="*/ 0 w 50"/>
                    <a:gd name="T3" fmla="*/ 42 h 70"/>
                    <a:gd name="T4" fmla="*/ 0 w 50"/>
                    <a:gd name="T5" fmla="*/ 0 h 70"/>
                    <a:gd name="T6" fmla="*/ 50 w 50"/>
                    <a:gd name="T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70">
                      <a:moveTo>
                        <a:pt x="50" y="70"/>
                      </a:move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50" y="7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5" name="Freeform 21"/>
                <p:cNvSpPr>
                  <a:spLocks/>
                </p:cNvSpPr>
                <p:nvPr/>
              </p:nvSpPr>
              <p:spPr bwMode="auto">
                <a:xfrm>
                  <a:off x="-1201738" y="211137"/>
                  <a:ext cx="79375" cy="111125"/>
                </a:xfrm>
                <a:custGeom>
                  <a:avLst/>
                  <a:gdLst>
                    <a:gd name="T0" fmla="*/ 50 w 50"/>
                    <a:gd name="T1" fmla="*/ 70 h 70"/>
                    <a:gd name="T2" fmla="*/ 0 w 50"/>
                    <a:gd name="T3" fmla="*/ 42 h 70"/>
                    <a:gd name="T4" fmla="*/ 0 w 50"/>
                    <a:gd name="T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0" h="70">
                      <a:moveTo>
                        <a:pt x="50" y="70"/>
                      </a:move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6" name="Freeform 22"/>
                <p:cNvSpPr>
                  <a:spLocks/>
                </p:cNvSpPr>
                <p:nvPr/>
              </p:nvSpPr>
              <p:spPr bwMode="auto">
                <a:xfrm>
                  <a:off x="-1201738" y="239712"/>
                  <a:ext cx="79375" cy="82550"/>
                </a:xfrm>
                <a:custGeom>
                  <a:avLst/>
                  <a:gdLst>
                    <a:gd name="T0" fmla="*/ 50 w 50"/>
                    <a:gd name="T1" fmla="*/ 52 h 52"/>
                    <a:gd name="T2" fmla="*/ 0 w 50"/>
                    <a:gd name="T3" fmla="*/ 24 h 52"/>
                    <a:gd name="T4" fmla="*/ 0 w 50"/>
                    <a:gd name="T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0" h="52">
                      <a:moveTo>
                        <a:pt x="50" y="52"/>
                      </a:moveTo>
                      <a:lnTo>
                        <a:pt x="0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7" name="Freeform 23"/>
                <p:cNvSpPr>
                  <a:spLocks/>
                </p:cNvSpPr>
                <p:nvPr/>
              </p:nvSpPr>
              <p:spPr bwMode="auto">
                <a:xfrm>
                  <a:off x="-1135063" y="52387"/>
                  <a:ext cx="22225" cy="92075"/>
                </a:xfrm>
                <a:custGeom>
                  <a:avLst/>
                  <a:gdLst>
                    <a:gd name="T0" fmla="*/ 8 w 14"/>
                    <a:gd name="T1" fmla="*/ 58 h 58"/>
                    <a:gd name="T2" fmla="*/ 14 w 14"/>
                    <a:gd name="T3" fmla="*/ 0 h 58"/>
                    <a:gd name="T4" fmla="*/ 0 w 14"/>
                    <a:gd name="T5" fmla="*/ 0 h 58"/>
                    <a:gd name="T6" fmla="*/ 8 w 14"/>
                    <a:gd name="T7" fmla="*/ 58 h 58"/>
                    <a:gd name="T8" fmla="*/ 8 w 14"/>
                    <a:gd name="T9" fmla="*/ 58 h 58"/>
                    <a:gd name="T10" fmla="*/ 8 w 14"/>
                    <a:gd name="T1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8">
                      <a:moveTo>
                        <a:pt x="8" y="58"/>
                      </a:move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8" y="58"/>
                      </a:lnTo>
                      <a:lnTo>
                        <a:pt x="8" y="58"/>
                      </a:lnTo>
                      <a:lnTo>
                        <a:pt x="8" y="58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8" name="Freeform 24"/>
                <p:cNvSpPr>
                  <a:spLocks/>
                </p:cNvSpPr>
                <p:nvPr/>
              </p:nvSpPr>
              <p:spPr bwMode="auto">
                <a:xfrm>
                  <a:off x="-1135063" y="52387"/>
                  <a:ext cx="22225" cy="92075"/>
                </a:xfrm>
                <a:custGeom>
                  <a:avLst/>
                  <a:gdLst>
                    <a:gd name="T0" fmla="*/ 8 w 14"/>
                    <a:gd name="T1" fmla="*/ 58 h 58"/>
                    <a:gd name="T2" fmla="*/ 14 w 14"/>
                    <a:gd name="T3" fmla="*/ 0 h 58"/>
                    <a:gd name="T4" fmla="*/ 0 w 14"/>
                    <a:gd name="T5" fmla="*/ 0 h 58"/>
                    <a:gd name="T6" fmla="*/ 8 w 14"/>
                    <a:gd name="T7" fmla="*/ 58 h 58"/>
                    <a:gd name="T8" fmla="*/ 8 w 14"/>
                    <a:gd name="T9" fmla="*/ 58 h 58"/>
                    <a:gd name="T10" fmla="*/ 8 w 14"/>
                    <a:gd name="T1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8">
                      <a:moveTo>
                        <a:pt x="8" y="58"/>
                      </a:move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8" y="58"/>
                      </a:lnTo>
                      <a:lnTo>
                        <a:pt x="8" y="58"/>
                      </a:lnTo>
                      <a:lnTo>
                        <a:pt x="8" y="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5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-1290638" y="109537"/>
                  <a:ext cx="0" cy="4127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-1277938" y="109537"/>
                  <a:ext cx="0" cy="4127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-1201738" y="7937"/>
                  <a:ext cx="158750" cy="44450"/>
                </a:xfrm>
                <a:custGeom>
                  <a:avLst/>
                  <a:gdLst>
                    <a:gd name="T0" fmla="*/ 0 w 100"/>
                    <a:gd name="T1" fmla="*/ 0 h 28"/>
                    <a:gd name="T2" fmla="*/ 50 w 100"/>
                    <a:gd name="T3" fmla="*/ 28 h 28"/>
                    <a:gd name="T4" fmla="*/ 100 w 100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0" h="28">
                      <a:moveTo>
                        <a:pt x="0" y="0"/>
                      </a:moveTo>
                      <a:lnTo>
                        <a:pt x="50" y="28"/>
                      </a:lnTo>
                      <a:lnTo>
                        <a:pt x="100" y="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2" name="Freeform 28"/>
                <p:cNvSpPr>
                  <a:spLocks/>
                </p:cNvSpPr>
                <p:nvPr/>
              </p:nvSpPr>
              <p:spPr bwMode="auto">
                <a:xfrm>
                  <a:off x="-1179513" y="144462"/>
                  <a:ext cx="184150" cy="60325"/>
                </a:xfrm>
                <a:custGeom>
                  <a:avLst/>
                  <a:gdLst>
                    <a:gd name="T0" fmla="*/ 116 w 116"/>
                    <a:gd name="T1" fmla="*/ 38 h 38"/>
                    <a:gd name="T2" fmla="*/ 92 w 116"/>
                    <a:gd name="T3" fmla="*/ 0 h 38"/>
                    <a:gd name="T4" fmla="*/ 36 w 116"/>
                    <a:gd name="T5" fmla="*/ 0 h 38"/>
                    <a:gd name="T6" fmla="*/ 0 w 116"/>
                    <a:gd name="T7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38">
                      <a:moveTo>
                        <a:pt x="116" y="38"/>
                      </a:moveTo>
                      <a:lnTo>
                        <a:pt x="92" y="0"/>
                      </a:lnTo>
                      <a:lnTo>
                        <a:pt x="36" y="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-1027113" y="93662"/>
                  <a:ext cx="34925" cy="5715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-1039813" y="87312"/>
                  <a:ext cx="34925" cy="5715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5" name="Freeform 31"/>
                <p:cNvSpPr>
                  <a:spLocks/>
                </p:cNvSpPr>
                <p:nvPr/>
              </p:nvSpPr>
              <p:spPr bwMode="auto">
                <a:xfrm>
                  <a:off x="-1604963" y="144462"/>
                  <a:ext cx="241300" cy="44450"/>
                </a:xfrm>
                <a:custGeom>
                  <a:avLst/>
                  <a:gdLst>
                    <a:gd name="T0" fmla="*/ 152 w 152"/>
                    <a:gd name="T1" fmla="*/ 28 h 28"/>
                    <a:gd name="T2" fmla="*/ 102 w 152"/>
                    <a:gd name="T3" fmla="*/ 0 h 28"/>
                    <a:gd name="T4" fmla="*/ 50 w 152"/>
                    <a:gd name="T5" fmla="*/ 28 h 28"/>
                    <a:gd name="T6" fmla="*/ 0 w 152"/>
                    <a:gd name="T7" fmla="*/ 0 h 28"/>
                    <a:gd name="T8" fmla="*/ 152 w 152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28">
                      <a:moveTo>
                        <a:pt x="152" y="28"/>
                      </a:moveTo>
                      <a:lnTo>
                        <a:pt x="102" y="0"/>
                      </a:lnTo>
                      <a:lnTo>
                        <a:pt x="50" y="28"/>
                      </a:lnTo>
                      <a:lnTo>
                        <a:pt x="0" y="0"/>
                      </a:lnTo>
                      <a:lnTo>
                        <a:pt x="152" y="28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6" name="Freeform 32"/>
                <p:cNvSpPr>
                  <a:spLocks/>
                </p:cNvSpPr>
                <p:nvPr/>
              </p:nvSpPr>
              <p:spPr bwMode="auto">
                <a:xfrm>
                  <a:off x="-1604963" y="144462"/>
                  <a:ext cx="241300" cy="44450"/>
                </a:xfrm>
                <a:custGeom>
                  <a:avLst/>
                  <a:gdLst>
                    <a:gd name="T0" fmla="*/ 152 w 152"/>
                    <a:gd name="T1" fmla="*/ 28 h 28"/>
                    <a:gd name="T2" fmla="*/ 102 w 152"/>
                    <a:gd name="T3" fmla="*/ 0 h 28"/>
                    <a:gd name="T4" fmla="*/ 50 w 152"/>
                    <a:gd name="T5" fmla="*/ 28 h 28"/>
                    <a:gd name="T6" fmla="*/ 0 w 152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2" h="28">
                      <a:moveTo>
                        <a:pt x="152" y="28"/>
                      </a:moveTo>
                      <a:lnTo>
                        <a:pt x="102" y="0"/>
                      </a:lnTo>
                      <a:lnTo>
                        <a:pt x="50" y="2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7" name="Freeform 33"/>
                <p:cNvSpPr>
                  <a:spLocks/>
                </p:cNvSpPr>
                <p:nvPr/>
              </p:nvSpPr>
              <p:spPr bwMode="auto">
                <a:xfrm>
                  <a:off x="-1604963" y="144462"/>
                  <a:ext cx="377825" cy="44450"/>
                </a:xfrm>
                <a:custGeom>
                  <a:avLst/>
                  <a:gdLst>
                    <a:gd name="T0" fmla="*/ 0 w 238"/>
                    <a:gd name="T1" fmla="*/ 0 h 28"/>
                    <a:gd name="T2" fmla="*/ 50 w 238"/>
                    <a:gd name="T3" fmla="*/ 28 h 28"/>
                    <a:gd name="T4" fmla="*/ 102 w 238"/>
                    <a:gd name="T5" fmla="*/ 0 h 28"/>
                    <a:gd name="T6" fmla="*/ 152 w 238"/>
                    <a:gd name="T7" fmla="*/ 28 h 28"/>
                    <a:gd name="T8" fmla="*/ 202 w 238"/>
                    <a:gd name="T9" fmla="*/ 0 h 28"/>
                    <a:gd name="T10" fmla="*/ 238 w 238"/>
                    <a:gd name="T11" fmla="*/ 2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28">
                      <a:moveTo>
                        <a:pt x="0" y="0"/>
                      </a:moveTo>
                      <a:lnTo>
                        <a:pt x="50" y="28"/>
                      </a:lnTo>
                      <a:lnTo>
                        <a:pt x="102" y="0"/>
                      </a:lnTo>
                      <a:lnTo>
                        <a:pt x="152" y="28"/>
                      </a:lnTo>
                      <a:lnTo>
                        <a:pt x="202" y="0"/>
                      </a:lnTo>
                      <a:lnTo>
                        <a:pt x="238" y="20"/>
                      </a:lnTo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8" name="Freeform 34"/>
                <p:cNvSpPr>
                  <a:spLocks/>
                </p:cNvSpPr>
                <p:nvPr/>
              </p:nvSpPr>
              <p:spPr bwMode="auto">
                <a:xfrm>
                  <a:off x="-879475" y="411162"/>
                  <a:ext cx="161925" cy="185738"/>
                </a:xfrm>
                <a:custGeom>
                  <a:avLst/>
                  <a:gdLst>
                    <a:gd name="T0" fmla="*/ 0 w 51"/>
                    <a:gd name="T1" fmla="*/ 43 h 58"/>
                    <a:gd name="T2" fmla="*/ 25 w 51"/>
                    <a:gd name="T3" fmla="*/ 58 h 58"/>
                    <a:gd name="T4" fmla="*/ 50 w 51"/>
                    <a:gd name="T5" fmla="*/ 43 h 58"/>
                    <a:gd name="T6" fmla="*/ 51 w 51"/>
                    <a:gd name="T7" fmla="*/ 43 h 58"/>
                    <a:gd name="T8" fmla="*/ 50 w 51"/>
                    <a:gd name="T9" fmla="*/ 15 h 58"/>
                    <a:gd name="T10" fmla="*/ 25 w 51"/>
                    <a:gd name="T11" fmla="*/ 0 h 58"/>
                    <a:gd name="T12" fmla="*/ 0 w 51"/>
                    <a:gd name="T13" fmla="*/ 15 h 58"/>
                    <a:gd name="T14" fmla="*/ 0 w 51"/>
                    <a:gd name="T15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58">
                      <a:moveTo>
                        <a:pt x="0" y="43"/>
                      </a:moveTo>
                      <a:cubicBezTo>
                        <a:pt x="25" y="58"/>
                        <a:pt x="25" y="58"/>
                        <a:pt x="25" y="58"/>
                      </a:cubicBezTo>
                      <a:cubicBezTo>
                        <a:pt x="50" y="43"/>
                        <a:pt x="50" y="43"/>
                        <a:pt x="50" y="43"/>
                      </a:cubicBezTo>
                      <a:cubicBezTo>
                        <a:pt x="51" y="43"/>
                        <a:pt x="51" y="43"/>
                        <a:pt x="51" y="43"/>
                      </a:cubicBezTo>
                      <a:cubicBezTo>
                        <a:pt x="50" y="15"/>
                        <a:pt x="50" y="15"/>
                        <a:pt x="50" y="15"/>
                      </a:cubicBezTo>
                      <a:cubicBezTo>
                        <a:pt x="50" y="15"/>
                        <a:pt x="25" y="0"/>
                        <a:pt x="25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69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-733426" y="473820"/>
                  <a:ext cx="649" cy="69104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0" name="Freeform 36"/>
                <p:cNvSpPr>
                  <a:spLocks/>
                </p:cNvSpPr>
                <p:nvPr/>
              </p:nvSpPr>
              <p:spPr bwMode="auto">
                <a:xfrm>
                  <a:off x="-1122363" y="277812"/>
                  <a:ext cx="161925" cy="180975"/>
                </a:xfrm>
                <a:custGeom>
                  <a:avLst/>
                  <a:gdLst>
                    <a:gd name="T0" fmla="*/ 50 w 51"/>
                    <a:gd name="T1" fmla="*/ 42 h 57"/>
                    <a:gd name="T2" fmla="*/ 25 w 51"/>
                    <a:gd name="T3" fmla="*/ 57 h 57"/>
                    <a:gd name="T4" fmla="*/ 0 w 51"/>
                    <a:gd name="T5" fmla="*/ 42 h 57"/>
                    <a:gd name="T6" fmla="*/ 0 w 51"/>
                    <a:gd name="T7" fmla="*/ 14 h 57"/>
                    <a:gd name="T8" fmla="*/ 25 w 51"/>
                    <a:gd name="T9" fmla="*/ 0 h 57"/>
                    <a:gd name="T10" fmla="*/ 51 w 51"/>
                    <a:gd name="T11" fmla="*/ 14 h 57"/>
                    <a:gd name="T12" fmla="*/ 51 w 51"/>
                    <a:gd name="T13" fmla="*/ 14 h 57"/>
                    <a:gd name="T14" fmla="*/ 50 w 51"/>
                    <a:gd name="T15" fmla="*/ 4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57">
                      <a:moveTo>
                        <a:pt x="50" y="42"/>
                      </a:moveTo>
                      <a:cubicBezTo>
                        <a:pt x="25" y="57"/>
                        <a:pt x="25" y="57"/>
                        <a:pt x="25" y="57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42"/>
                        <a:pt x="0" y="14"/>
                        <a:pt x="0" y="14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lnTo>
                        <a:pt x="50" y="4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1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0613" y="669925"/>
                  <a:ext cx="19050" cy="25400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2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-1074738" y="666750"/>
                  <a:ext cx="12700" cy="15875"/>
                </a:xfrm>
                <a:prstGeom prst="line">
                  <a:avLst/>
                </a:prstGeom>
                <a:noFill/>
                <a:ln w="9525" cap="flat">
                  <a:solidFill>
                    <a:srgbClr val="4747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3" name="Freeform 39"/>
                <p:cNvSpPr>
                  <a:spLocks/>
                </p:cNvSpPr>
                <p:nvPr/>
              </p:nvSpPr>
              <p:spPr bwMode="auto">
                <a:xfrm>
                  <a:off x="-976313" y="663575"/>
                  <a:ext cx="87313" cy="76200"/>
                </a:xfrm>
                <a:custGeom>
                  <a:avLst/>
                  <a:gdLst>
                    <a:gd name="T0" fmla="*/ 0 w 55"/>
                    <a:gd name="T1" fmla="*/ 0 h 48"/>
                    <a:gd name="T2" fmla="*/ 55 w 55"/>
                    <a:gd name="T3" fmla="*/ 0 h 48"/>
                    <a:gd name="T4" fmla="*/ 55 w 55"/>
                    <a:gd name="T5" fmla="*/ 48 h 48"/>
                    <a:gd name="T6" fmla="*/ 0 w 55"/>
                    <a:gd name="T7" fmla="*/ 48 h 48"/>
                    <a:gd name="T8" fmla="*/ 0 w 55"/>
                    <a:gd name="T9" fmla="*/ 0 h 48"/>
                    <a:gd name="T10" fmla="*/ 0 w 55"/>
                    <a:gd name="T1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48"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4" name="Rectangle 40"/>
                <p:cNvSpPr>
                  <a:spLocks noChangeArrowheads="1"/>
                </p:cNvSpPr>
                <p:nvPr/>
              </p:nvSpPr>
              <p:spPr bwMode="auto">
                <a:xfrm>
                  <a:off x="-974725" y="661987"/>
                  <a:ext cx="85897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NH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5" name="Rectangle 42"/>
                <p:cNvSpPr>
                  <a:spLocks noChangeArrowheads="1"/>
                </p:cNvSpPr>
                <p:nvPr/>
              </p:nvSpPr>
              <p:spPr bwMode="auto">
                <a:xfrm>
                  <a:off x="-1074739" y="690562"/>
                  <a:ext cx="42949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N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6" name="Rectangle 43"/>
                <p:cNvSpPr>
                  <a:spLocks noChangeArrowheads="1"/>
                </p:cNvSpPr>
                <p:nvPr/>
              </p:nvSpPr>
              <p:spPr bwMode="auto">
                <a:xfrm>
                  <a:off x="-1136650" y="608013"/>
                  <a:ext cx="42949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N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7" name="Rectangle 44"/>
                <p:cNvSpPr>
                  <a:spLocks noChangeArrowheads="1"/>
                </p:cNvSpPr>
                <p:nvPr/>
              </p:nvSpPr>
              <p:spPr bwMode="auto">
                <a:xfrm>
                  <a:off x="-1227138" y="173037"/>
                  <a:ext cx="42949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N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8" name="Rectangle 45"/>
                <p:cNvSpPr>
                  <a:spLocks noChangeArrowheads="1"/>
                </p:cNvSpPr>
                <p:nvPr/>
              </p:nvSpPr>
              <p:spPr bwMode="auto">
                <a:xfrm>
                  <a:off x="-1308100" y="38100"/>
                  <a:ext cx="44902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79" name="Rectangle 46"/>
                <p:cNvSpPr>
                  <a:spLocks noChangeArrowheads="1"/>
                </p:cNvSpPr>
                <p:nvPr/>
              </p:nvSpPr>
              <p:spPr bwMode="auto">
                <a:xfrm>
                  <a:off x="-1007824" y="195500"/>
                  <a:ext cx="87851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OH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  <p:sp>
              <p:nvSpPr>
                <p:cNvPr id="80" name="Rectangle 48"/>
                <p:cNvSpPr>
                  <a:spLocks noChangeArrowheads="1"/>
                </p:cNvSpPr>
                <p:nvPr/>
              </p:nvSpPr>
              <p:spPr bwMode="auto">
                <a:xfrm>
                  <a:off x="-1003301" y="30162"/>
                  <a:ext cx="44902" cy="70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375" dirty="0">
                      <a:solidFill>
                        <a:srgbClr val="0C5289"/>
                      </a:solidFill>
                    </a:rPr>
                    <a:t>O</a:t>
                  </a:r>
                  <a:endParaRPr lang="en-US" altLang="en-US" sz="1350" dirty="0">
                    <a:solidFill>
                      <a:srgbClr val="0C5289"/>
                    </a:solidFill>
                  </a:endParaRPr>
                </a:p>
              </p:txBody>
            </p:sp>
          </p:grpSp>
        </p:grpSp>
        <p:grpSp>
          <p:nvGrpSpPr>
            <p:cNvPr id="33" name="Group 117"/>
            <p:cNvGrpSpPr/>
            <p:nvPr/>
          </p:nvGrpSpPr>
          <p:grpSpPr>
            <a:xfrm>
              <a:off x="2705892" y="2715136"/>
              <a:ext cx="160074" cy="160074"/>
              <a:chOff x="9635916" y="2868674"/>
              <a:chExt cx="309856" cy="30985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9635916" y="2868674"/>
                <a:ext cx="309856" cy="309856"/>
              </a:xfrm>
              <a:prstGeom prst="ellipse">
                <a:avLst/>
              </a:prstGeom>
              <a:solidFill>
                <a:srgbClr val="B8DB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  <p:sp>
            <p:nvSpPr>
              <p:cNvPr id="37" name="Multiply 36"/>
              <p:cNvSpPr/>
              <p:nvPr/>
            </p:nvSpPr>
            <p:spPr>
              <a:xfrm>
                <a:off x="9662666" y="2895424"/>
                <a:ext cx="256356" cy="256356"/>
              </a:xfrm>
              <a:prstGeom prst="mathMultiply">
                <a:avLst>
                  <a:gd name="adj1" fmla="val 179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</p:grpSp>
        <p:grpSp>
          <p:nvGrpSpPr>
            <p:cNvPr id="40" name="Group 130"/>
            <p:cNvGrpSpPr/>
            <p:nvPr/>
          </p:nvGrpSpPr>
          <p:grpSpPr>
            <a:xfrm>
              <a:off x="6708367" y="3912927"/>
              <a:ext cx="160074" cy="160074"/>
              <a:chOff x="9635916" y="2868674"/>
              <a:chExt cx="309856" cy="309856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9635916" y="2868674"/>
                <a:ext cx="309856" cy="309856"/>
              </a:xfrm>
              <a:prstGeom prst="ellipse">
                <a:avLst/>
              </a:prstGeom>
              <a:solidFill>
                <a:srgbClr val="B8DB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  <p:sp>
            <p:nvSpPr>
              <p:cNvPr id="35" name="Multiply 34"/>
              <p:cNvSpPr/>
              <p:nvPr/>
            </p:nvSpPr>
            <p:spPr>
              <a:xfrm>
                <a:off x="9662666" y="2895424"/>
                <a:ext cx="256356" cy="256356"/>
              </a:xfrm>
              <a:prstGeom prst="mathMultiply">
                <a:avLst>
                  <a:gd name="adj1" fmla="val 179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350" dirty="0">
                  <a:solidFill>
                    <a:srgbClr val="0C5289"/>
                  </a:solidFill>
                </a:endParaRPr>
              </a:p>
            </p:txBody>
          </p:sp>
        </p:grpSp>
      </p:grp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6" cstate="print"/>
          <a:srcRect l="10542" t="32292" r="40849" b="45833"/>
          <a:stretch>
            <a:fillRect/>
          </a:stretch>
        </p:blipFill>
        <p:spPr bwMode="auto">
          <a:xfrm>
            <a:off x="1219200" y="5181600"/>
            <a:ext cx="632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 txBox="1">
            <a:spLocks noChangeArrowheads="1"/>
          </p:cNvSpPr>
          <p:nvPr/>
        </p:nvSpPr>
        <p:spPr>
          <a:xfrm>
            <a:off x="395289" y="274638"/>
            <a:ext cx="8291511" cy="830262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PARADIGM-HF: Study design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rgbClr val="0C528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1649404" y="5618159"/>
            <a:ext cx="256745" cy="28818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350" dirty="0">
              <a:solidFill>
                <a:srgbClr val="0C5289"/>
              </a:solidFill>
            </a:endParaRPr>
          </a:p>
        </p:txBody>
      </p:sp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1570794" y="5627233"/>
            <a:ext cx="256745" cy="28818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>
            <a:outerShdw blurRad="19050" dist="127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350" dirty="0">
              <a:solidFill>
                <a:srgbClr val="0C5289"/>
              </a:solidFill>
            </a:endParaRPr>
          </a:p>
        </p:txBody>
      </p:sp>
      <p:grpSp>
        <p:nvGrpSpPr>
          <p:cNvPr id="3" name="Groep 5"/>
          <p:cNvGrpSpPr/>
          <p:nvPr/>
        </p:nvGrpSpPr>
        <p:grpSpPr>
          <a:xfrm>
            <a:off x="395290" y="1574562"/>
            <a:ext cx="7825970" cy="3603494"/>
            <a:chOff x="651740" y="2088337"/>
            <a:chExt cx="7106378" cy="3229345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3242223" y="3498295"/>
              <a:ext cx="810000" cy="400050"/>
            </a:xfrm>
            <a:prstGeom prst="homePlate">
              <a:avLst>
                <a:gd name="adj" fmla="val 29421"/>
              </a:avLst>
            </a:prstGeom>
            <a:solidFill>
              <a:srgbClr val="B8DB57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27000" tIns="0" rIns="54000" bIns="0" anchor="ctr"/>
            <a:lstStyle/>
            <a:p>
              <a:pPr eaLnBrk="0" hangingPunct="0"/>
              <a:r>
                <a:rPr lang="en-GB" sz="900" dirty="0">
                  <a:solidFill>
                    <a:srgbClr val="0C5289"/>
                  </a:solidFill>
                  <a:ea typeface="MS PGothic"/>
                  <a:cs typeface="Calibri" panose="020F0502020204030204" pitchFamily="34" charset="0"/>
                </a:rPr>
                <a:t>LCZ696 </a:t>
              </a:r>
            </a:p>
            <a:p>
              <a:pPr eaLnBrk="0" hangingPunct="0"/>
              <a:r>
                <a:rPr lang="en-GB" sz="900" dirty="0">
                  <a:solidFill>
                    <a:srgbClr val="0C5289"/>
                  </a:solidFill>
                  <a:ea typeface="MS PGothic"/>
                  <a:cs typeface="Calibri" panose="020F0502020204030204" pitchFamily="34" charset="0"/>
                </a:rPr>
                <a:t>200 mg BID</a:t>
              </a:r>
              <a:r>
                <a:rPr lang="en-GB" sz="900" baseline="30000" dirty="0">
                  <a:solidFill>
                    <a:srgbClr val="0C5289"/>
                  </a:solidFill>
                  <a:ea typeface="MS PGothic"/>
                  <a:cs typeface="Calibri" panose="020F0502020204030204" pitchFamily="34" charset="0"/>
                </a:rPr>
                <a:t>§</a:t>
              </a:r>
            </a:p>
            <a:p>
              <a:pPr eaLnBrk="0" hangingPunct="0"/>
              <a:endParaRPr lang="en-GB" sz="900" baseline="30000" dirty="0">
                <a:solidFill>
                  <a:srgbClr val="0C5289"/>
                </a:solidFill>
                <a:ea typeface="MS PGothic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03293" y="2088337"/>
              <a:ext cx="1148071" cy="455894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25000"/>
                </a:spcAft>
              </a:pPr>
              <a:r>
                <a:rPr lang="en-US" sz="1050" b="1" dirty="0">
                  <a:solidFill>
                    <a:srgbClr val="0C5289"/>
                  </a:solidFill>
                  <a:ea typeface="MS PGothic"/>
                  <a:cs typeface="Arial" charset="0"/>
                </a:rPr>
                <a:t>Randomization</a:t>
              </a:r>
            </a:p>
            <a:p>
              <a:pPr algn="ctr" fontAlgn="base">
                <a:spcAft>
                  <a:spcPct val="0"/>
                </a:spcAft>
              </a:pPr>
              <a:r>
                <a:rPr lang="en-US" sz="1050" dirty="0">
                  <a:solidFill>
                    <a:srgbClr val="0C5289"/>
                  </a:solidFill>
                  <a:ea typeface="MS PGothic"/>
                  <a:cs typeface="Arial" charset="0"/>
                </a:rPr>
                <a:t>n=8442</a:t>
              </a:r>
              <a:endParaRPr lang="en-GB" sz="1050" dirty="0">
                <a:solidFill>
                  <a:srgbClr val="0C5289"/>
                </a:solidFill>
                <a:cs typeface="Arial" charset="0"/>
              </a:endParaRPr>
            </a:p>
          </p:txBody>
        </p:sp>
        <p:grpSp>
          <p:nvGrpSpPr>
            <p:cNvPr id="6" name="Group 7"/>
            <p:cNvGrpSpPr/>
            <p:nvPr/>
          </p:nvGrpSpPr>
          <p:grpSpPr>
            <a:xfrm>
              <a:off x="1508763" y="2636978"/>
              <a:ext cx="2513654" cy="2356748"/>
              <a:chOff x="487679" y="2372967"/>
              <a:chExt cx="3351539" cy="3142331"/>
            </a:xfrm>
          </p:grpSpPr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>
                <a:off x="705218" y="5207521"/>
                <a:ext cx="800411" cy="30777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algn="ctr"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0C5289"/>
                    </a:solidFill>
                    <a:ea typeface="MS PGothic"/>
                    <a:cs typeface="Arial Unicode MS" pitchFamily="34" charset="-128"/>
                  </a:rPr>
                  <a:t>2 Weeks</a:t>
                </a:r>
                <a:endParaRPr lang="en-GB" sz="900" baseline="30000" dirty="0">
                  <a:solidFill>
                    <a:srgbClr val="0C5289"/>
                  </a:solidFill>
                  <a:ea typeface="MS PGothic"/>
                  <a:cs typeface="Arial Unicode MS" pitchFamily="34" charset="-128"/>
                </a:endParaRPr>
              </a:p>
            </p:txBody>
          </p:sp>
          <p:sp>
            <p:nvSpPr>
              <p:cNvPr id="26" name="AutoShape 12"/>
              <p:cNvSpPr>
                <a:spLocks noChangeArrowheads="1"/>
              </p:cNvSpPr>
              <p:nvPr/>
            </p:nvSpPr>
            <p:spPr bwMode="auto">
              <a:xfrm>
                <a:off x="1712020" y="5207521"/>
                <a:ext cx="902856" cy="30777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algn="ctr"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0C5289"/>
                    </a:solidFill>
                    <a:ea typeface="MS PGothic"/>
                    <a:cs typeface="Arial Unicode MS" pitchFamily="34" charset="-128"/>
                  </a:rPr>
                  <a:t>1–2 Weeks</a:t>
                </a:r>
                <a:endParaRPr lang="en-GB" sz="900" baseline="30000" dirty="0">
                  <a:solidFill>
                    <a:srgbClr val="0C5289"/>
                  </a:solidFill>
                  <a:ea typeface="MS PGothic"/>
                  <a:cs typeface="Arial Unicode MS" pitchFamily="34" charset="-128"/>
                </a:endParaRPr>
              </a:p>
            </p:txBody>
          </p:sp>
          <p:sp>
            <p:nvSpPr>
              <p:cNvPr id="27" name="AutoShape 12"/>
              <p:cNvSpPr>
                <a:spLocks noChangeArrowheads="1"/>
              </p:cNvSpPr>
              <p:nvPr/>
            </p:nvSpPr>
            <p:spPr bwMode="auto">
              <a:xfrm>
                <a:off x="2828323" y="5207521"/>
                <a:ext cx="981537" cy="30777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algn="ctr"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0" b="1" dirty="0">
                    <a:solidFill>
                      <a:srgbClr val="0C5289"/>
                    </a:solidFill>
                    <a:ea typeface="MS PGothic"/>
                    <a:cs typeface="Arial Unicode MS" pitchFamily="34" charset="-128"/>
                  </a:rPr>
                  <a:t>2–4 Weeks</a:t>
                </a:r>
                <a:endParaRPr lang="en-GB" sz="900" baseline="30000" dirty="0">
                  <a:solidFill>
                    <a:srgbClr val="0C5289"/>
                  </a:solidFill>
                  <a:ea typeface="MS PGothic"/>
                  <a:cs typeface="Arial Unicode MS" pitchFamily="34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149235" y="2372967"/>
                <a:ext cx="1827851" cy="553997"/>
              </a:xfrm>
              <a:prstGeom prst="rect">
                <a:avLst/>
              </a:prstGeom>
            </p:spPr>
            <p:txBody>
              <a:bodyPr wrap="none" anchor="b">
                <a:spAutoFit/>
              </a:bodyPr>
              <a:lstStyle/>
              <a:p>
                <a:pPr algn="ctr" fontAlgn="base">
                  <a:spcAft>
                    <a:spcPct val="0"/>
                  </a:spcAft>
                </a:pPr>
                <a:r>
                  <a:rPr lang="en-US" sz="1050" b="1" dirty="0">
                    <a:solidFill>
                      <a:srgbClr val="0C5289"/>
                    </a:solidFill>
                    <a:cs typeface="Arial" charset="0"/>
                  </a:rPr>
                  <a:t>Single-blind active</a:t>
                </a:r>
                <a:br>
                  <a:rPr lang="en-US" sz="1050" b="1" dirty="0">
                    <a:solidFill>
                      <a:srgbClr val="0C5289"/>
                    </a:solidFill>
                    <a:cs typeface="Arial" charset="0"/>
                  </a:rPr>
                </a:br>
                <a:r>
                  <a:rPr lang="en-US" sz="1050" b="1" dirty="0">
                    <a:solidFill>
                      <a:srgbClr val="0C5289"/>
                    </a:solidFill>
                    <a:cs typeface="Arial" charset="0"/>
                  </a:rPr>
                  <a:t>run-in period</a:t>
                </a:r>
              </a:p>
            </p:txBody>
          </p:sp>
          <p:sp>
            <p:nvSpPr>
              <p:cNvPr id="29" name="Left Brace 28"/>
              <p:cNvSpPr/>
              <p:nvPr/>
            </p:nvSpPr>
            <p:spPr bwMode="auto">
              <a:xfrm rot="5400000">
                <a:off x="1982829" y="1485580"/>
                <a:ext cx="361239" cy="3351539"/>
              </a:xfrm>
              <a:prstGeom prst="leftBrace">
                <a:avLst>
                  <a:gd name="adj1" fmla="val 45248"/>
                  <a:gd name="adj2" fmla="val 50000"/>
                </a:avLst>
              </a:prstGeom>
              <a:noFill/>
              <a:ln w="22225" cap="rnd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GB" sz="1350">
                  <a:solidFill>
                    <a:srgbClr val="0C5289"/>
                  </a:solidFill>
                </a:endParaRPr>
              </a:p>
            </p:txBody>
          </p:sp>
        </p:grpSp>
        <p:grpSp>
          <p:nvGrpSpPr>
            <p:cNvPr id="9" name="Group 10"/>
            <p:cNvGrpSpPr/>
            <p:nvPr/>
          </p:nvGrpSpPr>
          <p:grpSpPr>
            <a:xfrm>
              <a:off x="4151950" y="2217877"/>
              <a:ext cx="3405167" cy="734372"/>
              <a:chOff x="4083051" y="2271367"/>
              <a:chExt cx="4712942" cy="97916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571256" y="2271367"/>
                <a:ext cx="1777581" cy="553997"/>
              </a:xfrm>
              <a:prstGeom prst="rect">
                <a:avLst/>
              </a:prstGeom>
            </p:spPr>
            <p:txBody>
              <a:bodyPr wrap="none" anchor="b">
                <a:spAutoFit/>
              </a:bodyPr>
              <a:lstStyle/>
              <a:p>
                <a:pPr algn="ctr" fontAlgn="base">
                  <a:spcAft>
                    <a:spcPct val="0"/>
                  </a:spcAft>
                </a:pPr>
                <a:r>
                  <a:rPr lang="en-US" sz="1050" b="1" dirty="0">
                    <a:solidFill>
                      <a:srgbClr val="0C5289"/>
                    </a:solidFill>
                    <a:cs typeface="Arial" charset="0"/>
                  </a:rPr>
                  <a:t>Double-blind </a:t>
                </a:r>
              </a:p>
              <a:p>
                <a:pPr algn="ctr" fontAlgn="base">
                  <a:spcAft>
                    <a:spcPct val="0"/>
                  </a:spcAft>
                </a:pPr>
                <a:r>
                  <a:rPr lang="en-US" sz="1050" b="1" dirty="0">
                    <a:solidFill>
                      <a:srgbClr val="0C5289"/>
                    </a:solidFill>
                    <a:cs typeface="Arial" charset="0"/>
                  </a:rPr>
                  <a:t>Treatment period</a:t>
                </a:r>
              </a:p>
            </p:txBody>
          </p:sp>
          <p:sp>
            <p:nvSpPr>
              <p:cNvPr id="24" name="Left Brace 23"/>
              <p:cNvSpPr/>
              <p:nvPr/>
            </p:nvSpPr>
            <p:spPr bwMode="auto">
              <a:xfrm rot="5400000">
                <a:off x="6258902" y="713440"/>
                <a:ext cx="361239" cy="4712942"/>
              </a:xfrm>
              <a:prstGeom prst="leftBrace">
                <a:avLst>
                  <a:gd name="adj1" fmla="val 45248"/>
                  <a:gd name="adj2" fmla="val 50000"/>
                </a:avLst>
              </a:prstGeom>
              <a:noFill/>
              <a:ln w="25400" cap="rnd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GB" sz="1350">
                  <a:solidFill>
                    <a:srgbClr val="0C5289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164213" y="5005445"/>
              <a:ext cx="3593905" cy="2308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C5289"/>
                  </a:solidFill>
                  <a:cs typeface="Arial" charset="0"/>
                </a:rPr>
                <a:t>On top of standard </a:t>
              </a:r>
              <a:r>
                <a:rPr lang="en-GB" sz="900" dirty="0" err="1">
                  <a:solidFill>
                    <a:srgbClr val="0C5289"/>
                  </a:solidFill>
                  <a:cs typeface="Arial" charset="0"/>
                </a:rPr>
                <a:t>HFrEF</a:t>
              </a:r>
              <a:r>
                <a:rPr lang="en-GB" sz="900" dirty="0">
                  <a:solidFill>
                    <a:srgbClr val="0C5289"/>
                  </a:solidFill>
                  <a:cs typeface="Arial" charset="0"/>
                </a:rPr>
                <a:t> therapy (excluding ACEIs and ARBs)</a:t>
              </a: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5108965" y="4762895"/>
              <a:ext cx="1743665" cy="23083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algn="ctr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 dirty="0">
                  <a:solidFill>
                    <a:srgbClr val="0C5289"/>
                  </a:solidFill>
                  <a:ea typeface="MS PGothic"/>
                  <a:cs typeface="Arial Unicode MS" pitchFamily="34" charset="-128"/>
                </a:rPr>
                <a:t>Median of 27 months’ follow-up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567068" y="4724400"/>
              <a:ext cx="78019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164808" y="4724400"/>
              <a:ext cx="3575189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2404646" y="3498295"/>
              <a:ext cx="810000" cy="400050"/>
            </a:xfrm>
            <a:prstGeom prst="homePlate">
              <a:avLst>
                <a:gd name="adj" fmla="val 31167"/>
              </a:avLst>
            </a:prstGeom>
            <a:solidFill>
              <a:srgbClr val="DBECAA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27000" tIns="0" rIns="54000" bIns="0" anchor="ctr"/>
            <a:lstStyle/>
            <a:p>
              <a:pPr eaLnBrk="0" hangingPunct="0"/>
              <a:r>
                <a:rPr lang="en-GB" sz="900" dirty="0">
                  <a:solidFill>
                    <a:srgbClr val="0C5289"/>
                  </a:solidFill>
                  <a:ea typeface="MS PGothic"/>
                  <a:cs typeface="Calibri" panose="020F0502020204030204" pitchFamily="34" charset="0"/>
                </a:rPr>
                <a:t>LCZ696 </a:t>
              </a:r>
            </a:p>
            <a:p>
              <a:pPr eaLnBrk="0" hangingPunct="0"/>
              <a:r>
                <a:rPr lang="en-GB" sz="900" dirty="0">
                  <a:solidFill>
                    <a:srgbClr val="0C5289"/>
                  </a:solidFill>
                  <a:ea typeface="MS PGothic"/>
                  <a:cs typeface="Calibri" panose="020F0502020204030204" pitchFamily="34" charset="0"/>
                </a:rPr>
                <a:t>100 mg BID</a:t>
              </a:r>
              <a:r>
                <a:rPr lang="en-GB" sz="900" baseline="30000" dirty="0">
                  <a:solidFill>
                    <a:srgbClr val="0C5289"/>
                  </a:solidFill>
                  <a:ea typeface="MS PGothic"/>
                  <a:cs typeface="Arial Unicode MS" pitchFamily="34" charset="-128"/>
                </a:rPr>
                <a:t>‡</a:t>
              </a:r>
              <a:endParaRPr lang="en-GB" sz="900" baseline="30000" dirty="0">
                <a:solidFill>
                  <a:srgbClr val="0C5289"/>
                </a:solidFill>
                <a:ea typeface="MS PGothic"/>
                <a:cs typeface="Calibri" panose="020F0502020204030204" pitchFamily="34" charset="0"/>
              </a:endParaRPr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1567068" y="3498295"/>
              <a:ext cx="810000" cy="400050"/>
            </a:xfrm>
            <a:prstGeom prst="homePlate">
              <a:avLst>
                <a:gd name="adj" fmla="val 27943"/>
              </a:avLst>
            </a:prstGeom>
            <a:solidFill>
              <a:srgbClr val="C91124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lIns="27000" tIns="0" rIns="54000" bIns="0" anchor="ctr"/>
            <a:lstStyle/>
            <a:p>
              <a:pPr eaLnBrk="0" hangingPunct="0"/>
              <a:r>
                <a:rPr lang="en-GB" sz="900" dirty="0">
                  <a:solidFill>
                    <a:schemeClr val="bg1"/>
                  </a:solidFill>
                  <a:ea typeface="MS PGothic"/>
                  <a:cs typeface="Calibri" panose="020F0502020204030204" pitchFamily="34" charset="0"/>
                </a:rPr>
                <a:t>Enalapril </a:t>
              </a:r>
            </a:p>
            <a:p>
              <a:pPr eaLnBrk="0" hangingPunct="0"/>
              <a:r>
                <a:rPr lang="en-GB" sz="900" dirty="0">
                  <a:solidFill>
                    <a:schemeClr val="bg1"/>
                  </a:solidFill>
                  <a:ea typeface="MS PGothic"/>
                  <a:cs typeface="Calibri" panose="020F0502020204030204" pitchFamily="34" charset="0"/>
                </a:rPr>
                <a:t>10 mg BID*</a:t>
              </a:r>
              <a:endParaRPr lang="en-GB" sz="900" baseline="30000" dirty="0">
                <a:solidFill>
                  <a:schemeClr val="bg1"/>
                </a:solidFill>
                <a:ea typeface="MS PGothic"/>
                <a:cs typeface="Calibri" panose="020F0502020204030204" pitchFamily="34" charset="0"/>
              </a:endParaRP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4147655" y="3864534"/>
              <a:ext cx="3409461" cy="464344"/>
            </a:xfrm>
            <a:prstGeom prst="homePlate">
              <a:avLst>
                <a:gd name="adj" fmla="val 23879"/>
              </a:avLst>
            </a:prstGeom>
            <a:solidFill>
              <a:srgbClr val="C91124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0" rIns="54000" bIns="0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500" dirty="0">
                  <a:solidFill>
                    <a:schemeClr val="bg1"/>
                  </a:solidFill>
                  <a:ea typeface="Arial Unicode MS" pitchFamily="34" charset="-128"/>
                  <a:cs typeface="Arial" panose="020B0604020202020204" pitchFamily="34" charset="0"/>
                </a:rPr>
                <a:t>Enalapril 10 mg BID</a:t>
              </a:r>
              <a:r>
                <a:rPr lang="en-US" sz="1500" baseline="30000" dirty="0">
                  <a:solidFill>
                    <a:schemeClr val="bg1"/>
                  </a:solidFill>
                  <a:ea typeface="Arial Unicode MS" pitchFamily="34" charset="-128"/>
                  <a:cs typeface="Arial" panose="020B0604020202020204" pitchFamily="34" charset="0"/>
                </a:rPr>
                <a:t>#</a:t>
              </a:r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4147655" y="3023715"/>
              <a:ext cx="3409461" cy="464344"/>
            </a:xfrm>
            <a:prstGeom prst="homePlate">
              <a:avLst>
                <a:gd name="adj" fmla="val 22659"/>
              </a:avLst>
            </a:prstGeom>
            <a:solidFill>
              <a:srgbClr val="B8DB57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54000" tIns="0" rIns="54000" bIns="0" anchor="ctr"/>
            <a:lstStyle/>
            <a:p>
              <a:pPr eaLnBrk="0" hangingPunct="0"/>
              <a:r>
                <a:rPr lang="en-US" sz="1500" dirty="0">
                  <a:solidFill>
                    <a:srgbClr val="0C5289"/>
                  </a:solidFill>
                  <a:ea typeface="Arial Unicode MS" pitchFamily="34" charset="-128"/>
                  <a:cs typeface="Arial" panose="020B0604020202020204" pitchFamily="34" charset="0"/>
                </a:rPr>
                <a:t>LCZ696 200 mg BID</a:t>
              </a:r>
              <a:r>
                <a:rPr lang="en-US" sz="1500" baseline="30000" dirty="0">
                  <a:solidFill>
                    <a:srgbClr val="0C5289"/>
                  </a:solidFill>
                  <a:ea typeface="Arial Unicode MS" pitchFamily="34" charset="-128"/>
                  <a:cs typeface="Arial" panose="020B0604020202020204" pitchFamily="34" charset="0"/>
                </a:rPr>
                <a:t>§</a:t>
              </a:r>
            </a:p>
            <a:p>
              <a:pPr eaLnBrk="0" hangingPunct="0"/>
              <a:endParaRPr lang="en-US" sz="1500" baseline="30000" dirty="0">
                <a:solidFill>
                  <a:srgbClr val="0C5289"/>
                </a:solidFill>
                <a:ea typeface="Arial Unicode MS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4076898" y="2595806"/>
              <a:ext cx="0" cy="2153600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lIns="67500" tIns="35100" rIns="67500" bIns="35100" anchor="ctr"/>
            <a:lstStyle/>
            <a:p>
              <a:endParaRPr lang="en-US" sz="1350" dirty="0">
                <a:solidFill>
                  <a:srgbClr val="0C528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2404646" y="4724400"/>
              <a:ext cx="78019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3242223" y="4724400"/>
              <a:ext cx="78019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2" name="Text Placeholder 9"/>
            <p:cNvSpPr txBox="1">
              <a:spLocks/>
            </p:cNvSpPr>
            <p:nvPr/>
          </p:nvSpPr>
          <p:spPr bwMode="gray">
            <a:xfrm>
              <a:off x="651740" y="5022407"/>
              <a:ext cx="3240967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0" fontAlgn="base" hangingPunct="0">
                <a:spcBef>
                  <a:spcPct val="0"/>
                </a:spcBef>
                <a:spcAft>
                  <a:spcPts val="0"/>
                </a:spcAft>
                <a:buClr>
                  <a:schemeClr val="accent1"/>
                </a:buClr>
                <a:buSzPct val="110000"/>
                <a:buFont typeface="Wingdings" pitchFamily="2" charset="2"/>
                <a:buNone/>
                <a:defRPr sz="800" spc="0" baseline="0">
                  <a:solidFill>
                    <a:srgbClr val="8B8D90"/>
                  </a:solidFill>
                  <a:latin typeface="+mn-lt"/>
                  <a:ea typeface="+mn-ea"/>
                  <a:cs typeface="+mn-cs"/>
                </a:defRPr>
              </a:lvl1pPr>
              <a:lvl2pPr marL="234950" indent="0" algn="l" rtl="0" eaLnBrk="0" fontAlgn="base" hangingPunct="0">
                <a:spcBef>
                  <a:spcPct val="0"/>
                </a:spcBef>
                <a:spcAft>
                  <a:spcPts val="0"/>
                </a:spcAft>
                <a:buClr>
                  <a:srgbClr val="917B69"/>
                </a:buClr>
                <a:buFont typeface="Arial" charset="0"/>
                <a:buNone/>
                <a:defRPr sz="800" spc="0" baseline="0">
                  <a:solidFill>
                    <a:srgbClr val="8B8D90"/>
                  </a:solidFill>
                  <a:latin typeface="+mn-lt"/>
                </a:defRPr>
              </a:lvl2pPr>
              <a:lvl3pPr marL="400050" indent="0" algn="l" rtl="0" eaLnBrk="0" fontAlgn="base" hangingPunct="0">
                <a:spcBef>
                  <a:spcPct val="0"/>
                </a:spcBef>
                <a:spcAft>
                  <a:spcPts val="0"/>
                </a:spcAft>
                <a:buClr>
                  <a:schemeClr val="tx1"/>
                </a:buClr>
                <a:buFont typeface="Arial" charset="0"/>
                <a:buNone/>
                <a:defRPr sz="800" spc="0" baseline="0">
                  <a:solidFill>
                    <a:srgbClr val="8B8D90"/>
                  </a:solidFill>
                  <a:latin typeface="+mn-lt"/>
                </a:defRPr>
              </a:lvl3pPr>
              <a:lvl4pPr marL="579437" indent="0" algn="l" rtl="0" eaLnBrk="0" fontAlgn="base" hangingPunct="0">
                <a:spcBef>
                  <a:spcPct val="0"/>
                </a:spcBef>
                <a:spcAft>
                  <a:spcPts val="0"/>
                </a:spcAft>
                <a:buClr>
                  <a:schemeClr val="tx1"/>
                </a:buClr>
                <a:buFont typeface="Arial" charset="0"/>
                <a:buNone/>
                <a:defRPr sz="800" spc="0" baseline="0">
                  <a:solidFill>
                    <a:srgbClr val="8B8D90"/>
                  </a:solidFill>
                  <a:latin typeface="+mn-lt"/>
                </a:defRPr>
              </a:lvl4pPr>
              <a:lvl5pPr marL="754062" indent="0" algn="l" rtl="0" eaLnBrk="0" fontAlgn="base" hangingPunct="0">
                <a:spcBef>
                  <a:spcPct val="0"/>
                </a:spcBef>
                <a:spcAft>
                  <a:spcPts val="0"/>
                </a:spcAft>
                <a:buNone/>
                <a:defRPr sz="800" spc="0" baseline="0">
                  <a:solidFill>
                    <a:srgbClr val="8B8D90"/>
                  </a:solidFill>
                  <a:latin typeface="+mn-lt"/>
                </a:defRPr>
              </a:lvl5pPr>
              <a:lvl6pPr marL="1374775" indent="-163513" algn="l" rtl="0" fontAlgn="base">
                <a:spcBef>
                  <a:spcPct val="0"/>
                </a:spcBef>
                <a:spcAft>
                  <a:spcPct val="2000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1831975" indent="-163513" algn="l" rtl="0" fontAlgn="base">
                <a:spcBef>
                  <a:spcPct val="0"/>
                </a:spcBef>
                <a:spcAft>
                  <a:spcPct val="2000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2289175" indent="-163513" algn="l" rtl="0" fontAlgn="base">
                <a:spcBef>
                  <a:spcPct val="0"/>
                </a:spcBef>
                <a:spcAft>
                  <a:spcPct val="2000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2746375" indent="-163513" algn="l" rtl="0" fontAlgn="base">
                <a:spcBef>
                  <a:spcPct val="0"/>
                </a:spcBef>
                <a:spcAft>
                  <a:spcPct val="2000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r"/>
              <a:r>
                <a:rPr lang="en-GB" sz="600" dirty="0">
                  <a:solidFill>
                    <a:srgbClr val="0C5289"/>
                  </a:solidFill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1" y="274638"/>
            <a:ext cx="8458200" cy="5973762"/>
            <a:chOff x="395289" y="274638"/>
            <a:chExt cx="8291511" cy="4982473"/>
          </a:xfrm>
        </p:grpSpPr>
        <p:sp>
          <p:nvSpPr>
            <p:cNvPr id="2" name="Rectangle 5"/>
            <p:cNvSpPr txBox="1">
              <a:spLocks noChangeArrowheads="1"/>
            </p:cNvSpPr>
            <p:nvPr/>
          </p:nvSpPr>
          <p:spPr>
            <a:xfrm>
              <a:off x="395289" y="274638"/>
              <a:ext cx="8291511" cy="830262"/>
            </a:xfrm>
            <a:prstGeom prst="rect">
              <a:avLst/>
            </a:prstGeom>
          </p:spPr>
          <p:txBody>
            <a:bodyPr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C5289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PARADIGM-HF: Primary objective</a:t>
              </a:r>
              <a:endPara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3" name="Groep 1"/>
            <p:cNvGrpSpPr/>
            <p:nvPr/>
          </p:nvGrpSpPr>
          <p:grpSpPr>
            <a:xfrm>
              <a:off x="1105787" y="1113974"/>
              <a:ext cx="7198241" cy="4143137"/>
              <a:chOff x="1399410" y="1879861"/>
              <a:chExt cx="6338887" cy="3371032"/>
            </a:xfrm>
          </p:grpSpPr>
          <p:sp>
            <p:nvSpPr>
              <p:cNvPr id="8" name="Rectangle 6"/>
              <p:cNvSpPr txBox="1">
                <a:spLocks noChangeArrowheads="1"/>
              </p:cNvSpPr>
              <p:nvPr/>
            </p:nvSpPr>
            <p:spPr bwMode="gray">
              <a:xfrm>
                <a:off x="1399410" y="2914652"/>
                <a:ext cx="6338887" cy="23362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noFill/>
                <a:prstDash val="solid"/>
                <a:miter lim="800000"/>
                <a:headEnd/>
                <a:tailEnd/>
              </a:ln>
              <a:effectLst>
                <a:outerShdw blurRad="38100" dist="38100" dir="5400000" algn="ctr" rotWithShape="0">
                  <a:schemeClr val="tx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35000" tIns="81000" rIns="27000" bIns="13500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lvl1pPr marL="233363" indent="-233363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accent1"/>
                  </a:buClr>
                  <a:buSzPct val="110000"/>
                  <a:buFont typeface="Wingdings" pitchFamily="2" charset="2"/>
                  <a:buChar char="§"/>
                  <a:defRPr sz="1600" spc="-5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398463" indent="-163513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rgbClr val="917B69"/>
                  </a:buClr>
                  <a:buFont typeface="Arial" charset="0"/>
                  <a:buChar char="•"/>
                  <a:defRPr sz="1600" spc="-5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77800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/>
                  </a:buClr>
                  <a:buFont typeface="Arial" charset="0"/>
                  <a:buChar char="-"/>
                  <a:defRPr sz="1600" spc="-5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752475" indent="-173038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/>
                  </a:buClr>
                  <a:buFont typeface="Arial" charset="0"/>
                  <a:buChar char="•"/>
                  <a:defRPr sz="1600" spc="-5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917575" indent="-163513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har char="»"/>
                  <a:defRPr sz="1600" spc="-5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13747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8319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2891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63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spcAft>
                    <a:spcPts val="900"/>
                  </a:spcAft>
                  <a:buClr>
                    <a:srgbClr val="FCAF17"/>
                  </a:buClr>
                  <a:buNone/>
                </a:pPr>
                <a:r>
                  <a:rPr lang="en-GB" altLang="ja-JP" sz="1800" b="1" kern="0" spc="0" dirty="0">
                    <a:solidFill>
                      <a:srgbClr val="EC8026"/>
                    </a:solidFill>
                  </a:rPr>
                  <a:t>Rationale for endpoint selection</a:t>
                </a:r>
                <a:endParaRPr lang="en-US" altLang="ja-JP" sz="1800" b="1" kern="0" spc="0" dirty="0">
                  <a:solidFill>
                    <a:srgbClr val="EC8026"/>
                  </a:solidFill>
                </a:endParaRPr>
              </a:p>
              <a:p>
                <a:pPr eaLnBrk="1" hangingPunct="1">
                  <a:spcAft>
                    <a:spcPts val="900"/>
                  </a:spcAft>
                  <a:buClr>
                    <a:srgbClr val="FCAF17"/>
                  </a:buClr>
                </a:pPr>
                <a:r>
                  <a:rPr lang="en-US" altLang="ja-JP" sz="1800" kern="0" spc="0" dirty="0">
                    <a:solidFill>
                      <a:prstClr val="black"/>
                    </a:solidFill>
                  </a:rPr>
                  <a:t>Primary outcome of CV death or HF hospitalization was chosen as the one that</a:t>
                </a:r>
                <a:br>
                  <a:rPr lang="en-US" altLang="ja-JP" sz="1800" kern="0" spc="0" dirty="0">
                    <a:solidFill>
                      <a:prstClr val="black"/>
                    </a:solidFill>
                  </a:rPr>
                </a:br>
                <a:r>
                  <a:rPr lang="en-US" altLang="ja-JP" sz="1800" kern="0" spc="0" dirty="0">
                    <a:solidFill>
                      <a:prstClr val="black"/>
                    </a:solidFill>
                  </a:rPr>
                  <a:t>best reflects the major mortality and morbidity burden of HFrEF</a:t>
                </a:r>
                <a:r>
                  <a:rPr lang="en-US" altLang="ja-JP" sz="1800" kern="0" spc="0" baseline="30000" dirty="0">
                    <a:solidFill>
                      <a:prstClr val="black"/>
                    </a:solidFill>
                  </a:rPr>
                  <a:t>1,2</a:t>
                </a:r>
              </a:p>
              <a:p>
                <a:pPr lvl="1" eaLnBrk="1" hangingPunct="1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0" spc="0" dirty="0">
                    <a:solidFill>
                      <a:prstClr val="black"/>
                    </a:solidFill>
                  </a:rPr>
                  <a:t>~80% of deaths in recent trials in patients with HFrEF are CV related</a:t>
                </a:r>
                <a:r>
                  <a:rPr lang="en-US" sz="1800" kern="0" spc="0" baseline="30000" dirty="0">
                    <a:solidFill>
                      <a:prstClr val="black"/>
                    </a:solidFill>
                    <a:ea typeface="MS PGothic" pitchFamily="34" charset="-128"/>
                  </a:rPr>
                  <a:t>3</a:t>
                </a:r>
                <a:r>
                  <a:rPr lang="en-GB" sz="1800" kern="0" spc="0" baseline="30000" dirty="0">
                    <a:solidFill>
                      <a:prstClr val="black"/>
                    </a:solidFill>
                    <a:sym typeface="Symbol"/>
                  </a:rPr>
                  <a:t></a:t>
                </a:r>
                <a:r>
                  <a:rPr lang="en-US" altLang="ja-JP" sz="1800" kern="0" spc="0" baseline="30000" dirty="0">
                    <a:solidFill>
                      <a:prstClr val="black"/>
                    </a:solidFill>
                  </a:rPr>
                  <a:t>5</a:t>
                </a:r>
              </a:p>
              <a:p>
                <a:pPr lvl="1" eaLnBrk="1" hangingPunct="1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800" kern="0" spc="0" dirty="0">
                    <a:solidFill>
                      <a:prstClr val="black"/>
                    </a:solidFill>
                  </a:rPr>
                  <a:t>HF is associated with a high risk of hospitalization,</a:t>
                </a:r>
                <a:r>
                  <a:rPr lang="en-GB" sz="1800" kern="0" spc="0" baseline="30000" dirty="0">
                    <a:solidFill>
                      <a:prstClr val="black"/>
                    </a:solidFill>
                  </a:rPr>
                  <a:t>6</a:t>
                </a:r>
                <a:r>
                  <a:rPr lang="en-GB" sz="1800" kern="0" spc="0" dirty="0">
                    <a:solidFill>
                      <a:prstClr val="black"/>
                    </a:solidFill>
                  </a:rPr>
                  <a:t> representing the leading cause of hospitalization in patients aged ≥65 years</a:t>
                </a:r>
                <a:r>
                  <a:rPr lang="en-GB" sz="1800" kern="0" spc="0" baseline="30000" dirty="0">
                    <a:solidFill>
                      <a:prstClr val="black"/>
                    </a:solidFill>
                  </a:rPr>
                  <a:t>6</a:t>
                </a:r>
                <a:r>
                  <a:rPr lang="en-GB" sz="1800" kern="0" spc="0" baseline="30000" dirty="0">
                    <a:solidFill>
                      <a:prstClr val="black"/>
                    </a:solidFill>
                    <a:sym typeface="Symbol"/>
                  </a:rPr>
                  <a:t>9</a:t>
                </a:r>
                <a:endParaRPr lang="en-US" altLang="ja-JP" sz="1800" kern="0" spc="0" baseline="30000" dirty="0">
                  <a:solidFill>
                    <a:prstClr val="black"/>
                  </a:solidFill>
                </a:endParaRPr>
              </a:p>
              <a:p>
                <a:pPr marL="175018" lvl="1" indent="-175018" eaLnBrk="1" hangingPunct="1">
                  <a:spcBef>
                    <a:spcPts val="900"/>
                  </a:spcBef>
                  <a:spcAft>
                    <a:spcPts val="0"/>
                  </a:spcAft>
                  <a:buClr>
                    <a:srgbClr val="FCAF17"/>
                  </a:buClr>
                  <a:buSzPct val="110000"/>
                  <a:buFont typeface="Wingdings" pitchFamily="2" charset="2"/>
                  <a:buChar char="§"/>
                </a:pPr>
                <a:r>
                  <a:rPr lang="en-GB" altLang="ja-JP" sz="1800" kern="0" spc="0" dirty="0">
                    <a:solidFill>
                      <a:prstClr val="black"/>
                    </a:solidFill>
                  </a:rPr>
                  <a:t>The most commonly used primary endpoint in recent HF trials: </a:t>
                </a:r>
                <a:br>
                  <a:rPr lang="en-GB" altLang="ja-JP" sz="1800" kern="0" spc="0" dirty="0">
                    <a:solidFill>
                      <a:prstClr val="black"/>
                    </a:solidFill>
                  </a:rPr>
                </a:br>
                <a:r>
                  <a:rPr lang="en-US" altLang="ja-JP" sz="1800" kern="0" spc="0" dirty="0">
                    <a:solidFill>
                      <a:prstClr val="black"/>
                    </a:solidFill>
                  </a:rPr>
                  <a:t>CHARM-Added, SHIFT and EMPHASIS-HF</a:t>
                </a:r>
                <a:r>
                  <a:rPr lang="en-US" altLang="ja-JP" sz="1800" kern="0" spc="0" baseline="30000" dirty="0">
                    <a:solidFill>
                      <a:prstClr val="black"/>
                    </a:solidFill>
                  </a:rPr>
                  <a:t>1</a:t>
                </a:r>
                <a:endParaRPr lang="en-GB" altLang="ja-JP" sz="1800" kern="0" spc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Rectangle 6"/>
              <p:cNvSpPr txBox="1">
                <a:spLocks noChangeArrowheads="1"/>
              </p:cNvSpPr>
              <p:nvPr/>
            </p:nvSpPr>
            <p:spPr>
              <a:xfrm>
                <a:off x="1399410" y="1879861"/>
                <a:ext cx="6338887" cy="85919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outerShdw blurRad="38100" dist="38100" dir="5400000" algn="ctr" rotWithShape="0">
                  <a:schemeClr val="tx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0" tIns="135000" rIns="27000" bIns="135000" rtlCol="0" anchor="t"/>
              <a:lstStyle>
                <a:lvl1pPr marL="233363" indent="-233363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chemeClr val="accent1"/>
                  </a:buClr>
                  <a:buSzPct val="110000"/>
                  <a:buFont typeface="Wingdings" pitchFamily="2" charset="2"/>
                  <a:buChar char="§"/>
                  <a:defRPr sz="1600" spc="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98463" indent="-163513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917B69"/>
                  </a:buClr>
                  <a:buFont typeface="Arial" charset="0"/>
                  <a:buChar char="•"/>
                  <a:defRPr sz="1600" spc="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77800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chemeClr val="tx1"/>
                  </a:buClr>
                  <a:buFont typeface="Arial" charset="0"/>
                  <a:buChar char="-"/>
                  <a:defRPr sz="1600" spc="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52475" indent="-173038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chemeClr val="tx1"/>
                  </a:buClr>
                  <a:buFont typeface="Arial" charset="0"/>
                  <a:buChar char="•"/>
                  <a:defRPr sz="1600" spc="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17575" indent="-163513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Char char="»"/>
                  <a:defRPr sz="1600" spc="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3747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8319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2891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6375" indent="-163513" algn="l" rtl="0" fontAlgn="base">
                  <a:spcBef>
                    <a:spcPct val="0"/>
                  </a:spcBef>
                  <a:spcAft>
                    <a:spcPct val="20000"/>
                  </a:spcAft>
                  <a:buChar char="»"/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FCAF17"/>
                  </a:buClr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To evaluate the effect of LCZ696 200 mg BID compared with </a:t>
                </a:r>
                <a:r>
                  <a:rPr lang="en-US" sz="2000" kern="0" dirty="0" err="1">
                    <a:solidFill>
                      <a:prstClr val="black"/>
                    </a:solidFill>
                  </a:rPr>
                  <a:t>enalapril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10 mg BID, in addition to conventional </a:t>
                </a:r>
                <a:r>
                  <a:rPr lang="en-US" sz="2000" kern="0" dirty="0" err="1">
                    <a:solidFill>
                      <a:prstClr val="black"/>
                    </a:solidFill>
                  </a:rPr>
                  <a:t>HFrEF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treatment, in delaying 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time to first occurrence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of either 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CV death 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or 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HF hospitalization</a:t>
                </a:r>
                <a:r>
                  <a:rPr lang="en-US" sz="2000" kern="0" baseline="30000" dirty="0">
                    <a:solidFill>
                      <a:prstClr val="black"/>
                    </a:solidFill>
                  </a:rPr>
                  <a:t>1</a:t>
                </a:r>
              </a:p>
              <a:p>
                <a:pPr>
                  <a:buClr>
                    <a:srgbClr val="FCAF17"/>
                  </a:buClr>
                </a:pPr>
                <a:endParaRPr lang="en-US" sz="2400" b="1" kern="0" dirty="0">
                  <a:solidFill>
                    <a:prstClr val="black"/>
                  </a:solidFill>
                </a:endParaRPr>
              </a:p>
              <a:p>
                <a:pPr>
                  <a:buClr>
                    <a:srgbClr val="FCAF17"/>
                  </a:buClr>
                </a:pPr>
                <a:endParaRPr lang="en-US" sz="2400" b="1" kern="0" dirty="0">
                  <a:solidFill>
                    <a:prstClr val="black"/>
                  </a:solidFill>
                </a:endParaRPr>
              </a:p>
              <a:p>
                <a:pPr>
                  <a:buClr>
                    <a:srgbClr val="FCAF17"/>
                  </a:buClr>
                </a:pPr>
                <a:endParaRPr lang="en-US" sz="2400" kern="0" dirty="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395289" y="274638"/>
            <a:ext cx="8291511" cy="83026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smtClean="0">
                <a:ln>
                  <a:noFill/>
                </a:ln>
                <a:solidFill>
                  <a:srgbClr val="0C52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Primary outcome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C528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11879057"/>
              </p:ext>
            </p:extLst>
          </p:nvPr>
        </p:nvGraphicFramePr>
        <p:xfrm>
          <a:off x="835018" y="1281088"/>
          <a:ext cx="7412052" cy="29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274"/>
                <a:gridCol w="1076439"/>
                <a:gridCol w="1076439"/>
                <a:gridCol w="1476259"/>
                <a:gridCol w="799641"/>
              </a:tblGrid>
              <a:tr h="75826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Outcome</a:t>
                      </a:r>
                      <a:r>
                        <a:rPr lang="en-US" sz="1200" baseline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n %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C5289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LCZ696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C5289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(n=4,187)</a:t>
                      </a:r>
                    </a:p>
                  </a:txBody>
                  <a:tcPr marL="27000" marR="27000" marT="27000" marB="27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Enalapril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(n=4,212)</a:t>
                      </a:r>
                    </a:p>
                  </a:txBody>
                  <a:tcPr marL="27000" marR="27000" marT="27000" marB="27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11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Hazard ratio*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(95</a:t>
                      </a:r>
                      <a:r>
                        <a:rPr lang="en-US" sz="1200" b="0" dirty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% CI)</a:t>
                      </a:r>
                      <a:endParaRPr lang="en-US" sz="11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1200" b="1" baseline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value</a:t>
                      </a:r>
                      <a:r>
                        <a:rPr lang="en-US" sz="1200" b="1" baseline="300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‡</a:t>
                      </a:r>
                      <a:endParaRPr lang="en-US" sz="1100" baseline="300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71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Primary composite outcome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36000" marB="36000" anchor="ctr"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7303">
                <a:tc>
                  <a:txBody>
                    <a:bodyPr/>
                    <a:lstStyle/>
                    <a:p>
                      <a:pPr marL="8731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Death from CV causes or first hospitalization for worsening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of HF</a:t>
                      </a:r>
                      <a:endParaRPr lang="en-GB" sz="14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914 (21.8)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1,117 (26.5)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42A447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0.80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(0.73–0.87)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0421">
                <a:tc>
                  <a:txBody>
                    <a:bodyPr/>
                    <a:lstStyle/>
                    <a:p>
                      <a:pPr marL="0" marR="0" lvl="1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4753">
                <a:tc>
                  <a:txBody>
                    <a:bodyPr/>
                    <a:lstStyle/>
                    <a:p>
                      <a:pPr marL="9366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Death from CV causes </a:t>
                      </a:r>
                    </a:p>
                  </a:txBody>
                  <a:tcPr marL="27000" marR="27000" marT="27000" marB="27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558 (13.3)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693 (16.5)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42A447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0.80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(0.71–0.89)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843">
                <a:tc>
                  <a:txBody>
                    <a:bodyPr/>
                    <a:lstStyle/>
                    <a:p>
                      <a:pPr marL="93663" marR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First hospitalization for worsening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of HF</a:t>
                      </a:r>
                      <a:endParaRPr lang="en-GB" sz="14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537 (12.8)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658 (15.6)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42A447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0.79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(0.71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0.89)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7000" marR="27000" marT="27000" marB="27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</a:p>
                  </a:txBody>
                  <a:tcPr marL="27000" marR="27000" marT="27000" marB="27000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6"/>
          <p:cNvSpPr txBox="1">
            <a:spLocks noChangeArrowheads="1"/>
          </p:cNvSpPr>
          <p:nvPr/>
        </p:nvSpPr>
        <p:spPr bwMode="gray">
          <a:xfrm>
            <a:off x="835018" y="4168794"/>
            <a:ext cx="7534456" cy="150017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5000" tIns="81000" rIns="27000" bIns="135000" numCol="1" rtlCol="0" anchor="t" anchorCtr="0" compatLnSpc="1">
            <a:prstTxWarp prst="textNoShape">
              <a:avLst/>
            </a:prstTxWarp>
            <a:noAutofit/>
          </a:bodyPr>
          <a:lstStyle>
            <a:lvl1pPr marL="233363" indent="-23336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8463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77850" indent="-1778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52475" indent="-17303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7575" indent="-1635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har char="»"/>
              <a:defRPr sz="1600" spc="-5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FCAF17"/>
              </a:buClr>
            </a:pPr>
            <a:r>
              <a:rPr lang="en-US" sz="1400" b="1" spc="0" dirty="0">
                <a:solidFill>
                  <a:prstClr val="black"/>
                </a:solidFill>
              </a:rPr>
              <a:t>The difference in favor of LCZ696 was seen early in the trial and at each interim analysis</a:t>
            </a:r>
          </a:p>
          <a:p>
            <a:pPr eaLnBrk="1" hangingPunct="1">
              <a:spcAft>
                <a:spcPts val="225"/>
              </a:spcAft>
              <a:buClr>
                <a:srgbClr val="FCAF17"/>
              </a:buClr>
            </a:pPr>
            <a:r>
              <a:rPr lang="en-US" sz="1400" b="1" spc="0" dirty="0">
                <a:solidFill>
                  <a:prstClr val="black"/>
                </a:solidFill>
              </a:rPr>
              <a:t>Over the duration of the trial, the numbers of patients who would need to have been treated (NNT) to prevent:</a:t>
            </a:r>
          </a:p>
          <a:p>
            <a:pPr lvl="1" eaLnBrk="1" hangingPunct="1">
              <a:spcAft>
                <a:spcPts val="225"/>
              </a:spcAft>
            </a:pPr>
            <a:r>
              <a:rPr lang="en-US" sz="1400" b="1" spc="0" dirty="0">
                <a:solidFill>
                  <a:prstClr val="black"/>
                </a:solidFill>
              </a:rPr>
              <a:t>one primary event was 21 patients, and</a:t>
            </a:r>
          </a:p>
          <a:p>
            <a:pPr lvl="1" eaLnBrk="1" hangingPunct="1">
              <a:spcAft>
                <a:spcPts val="225"/>
              </a:spcAft>
            </a:pPr>
            <a:r>
              <a:rPr lang="en-US" sz="1400" b="1" spc="0" dirty="0">
                <a:solidFill>
                  <a:prstClr val="black"/>
                </a:solidFill>
              </a:rPr>
              <a:t>one death from CV causes was 32 patients</a:t>
            </a:r>
          </a:p>
        </p:txBody>
      </p:sp>
      <p:sp>
        <p:nvSpPr>
          <p:cNvPr id="9" name="Oval 8"/>
          <p:cNvSpPr/>
          <p:nvPr/>
        </p:nvSpPr>
        <p:spPr>
          <a:xfrm>
            <a:off x="7315200" y="2286000"/>
            <a:ext cx="10668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1" y="0"/>
            <a:ext cx="9145682" cy="6858000"/>
            <a:chOff x="-1" y="0"/>
            <a:chExt cx="9145682" cy="6858000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4114801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"/>
              <a:ext cx="5029200" cy="97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574026"/>
              <a:ext cx="9143999" cy="115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990601"/>
              <a:ext cx="4238388" cy="205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6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914400"/>
              <a:ext cx="479107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6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753410"/>
              <a:ext cx="9145681" cy="2104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Newer agents to prevent </a:t>
            </a:r>
            <a:r>
              <a:rPr lang="en-IN" dirty="0" err="1" smtClean="0"/>
              <a:t>hyperkalemia</a:t>
            </a:r>
            <a:r>
              <a:rPr lang="en-IN" dirty="0" smtClean="0"/>
              <a:t> during RAAS inhibition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IN" b="1" dirty="0" smtClean="0">
                <a:solidFill>
                  <a:srgbClr val="FF0000"/>
                </a:solidFill>
              </a:rPr>
              <a:t>PATIROMER</a:t>
            </a:r>
          </a:p>
          <a:p>
            <a:r>
              <a:rPr lang="en-IN" dirty="0" smtClean="0"/>
              <a:t>Non absorbable polymer binds k in exchange for ca in GIT</a:t>
            </a:r>
          </a:p>
          <a:p>
            <a:pPr>
              <a:buNone/>
            </a:pPr>
            <a:r>
              <a:rPr lang="en-IN" b="1" dirty="0" smtClean="0"/>
              <a:t>PEARL-HF study</a:t>
            </a:r>
          </a:p>
          <a:p>
            <a:r>
              <a:rPr lang="en-IN" dirty="0" smtClean="0"/>
              <a:t>Used </a:t>
            </a:r>
            <a:r>
              <a:rPr lang="en-IN" dirty="0" err="1" smtClean="0"/>
              <a:t>patiromer</a:t>
            </a:r>
            <a:r>
              <a:rPr lang="en-IN" dirty="0" smtClean="0"/>
              <a:t> with </a:t>
            </a:r>
            <a:r>
              <a:rPr lang="en-IN" dirty="0" err="1" smtClean="0"/>
              <a:t>spironolactone</a:t>
            </a:r>
            <a:r>
              <a:rPr lang="en-IN" dirty="0" smtClean="0"/>
              <a:t> in 105 HF pt with previous </a:t>
            </a:r>
            <a:r>
              <a:rPr lang="en-IN" dirty="0" err="1" smtClean="0"/>
              <a:t>hyperkalemia</a:t>
            </a:r>
            <a:r>
              <a:rPr lang="en-IN" dirty="0" smtClean="0"/>
              <a:t> or CKD</a:t>
            </a:r>
          </a:p>
          <a:p>
            <a:r>
              <a:rPr lang="en-IN" dirty="0" smtClean="0"/>
              <a:t>It prevented development of </a:t>
            </a:r>
            <a:r>
              <a:rPr lang="en-IN" dirty="0" err="1" smtClean="0"/>
              <a:t>hyperkalemia</a:t>
            </a:r>
            <a:r>
              <a:rPr lang="en-IN" dirty="0" smtClean="0"/>
              <a:t> for more than 4 weeks</a:t>
            </a:r>
          </a:p>
          <a:p>
            <a:pPr>
              <a:buNone/>
            </a:pPr>
            <a:r>
              <a:rPr lang="en-IN" b="1" dirty="0" smtClean="0"/>
              <a:t>OPAL-HK trial</a:t>
            </a:r>
          </a:p>
          <a:p>
            <a:r>
              <a:rPr lang="en-IN" dirty="0" smtClean="0"/>
              <a:t>Mean reduction in serum K was 1meq after initial 4 weeks of active treatment</a:t>
            </a:r>
          </a:p>
          <a:p>
            <a:r>
              <a:rPr lang="en-IN" dirty="0" smtClean="0"/>
              <a:t>Adverse effect is constipation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ag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595798"/>
            <a:ext cx="8910282" cy="52621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ZS-9(</a:t>
            </a:r>
            <a:r>
              <a:rPr lang="en-IN" sz="4000" b="1" dirty="0" err="1" smtClean="0"/>
              <a:t>zyrconium</a:t>
            </a:r>
            <a:r>
              <a:rPr lang="en-IN" sz="4000" b="1" dirty="0" smtClean="0"/>
              <a:t> </a:t>
            </a:r>
            <a:r>
              <a:rPr lang="en-IN" sz="4000" b="1" dirty="0" err="1" smtClean="0"/>
              <a:t>cyclosilicate</a:t>
            </a:r>
            <a:r>
              <a:rPr lang="en-IN" sz="4000" b="1" dirty="0" smtClean="0"/>
              <a:t>)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Highly specific inorganic crystal entraps K in GIT and exchanges Na &amp; H.</a:t>
            </a:r>
          </a:p>
          <a:p>
            <a:pPr>
              <a:buNone/>
            </a:pPr>
            <a:r>
              <a:rPr lang="en-IN" b="1" dirty="0" smtClean="0"/>
              <a:t>HORMONIZE study</a:t>
            </a:r>
          </a:p>
          <a:p>
            <a:r>
              <a:rPr lang="en-IN" dirty="0" smtClean="0"/>
              <a:t>RCT long term efficacy and </a:t>
            </a:r>
            <a:r>
              <a:rPr lang="en-IN" dirty="0" err="1" smtClean="0"/>
              <a:t>safetyin</a:t>
            </a:r>
            <a:r>
              <a:rPr lang="en-IN" dirty="0" smtClean="0"/>
              <a:t> </a:t>
            </a:r>
            <a:r>
              <a:rPr lang="en-IN" dirty="0" err="1" smtClean="0"/>
              <a:t>hyperkalemia</a:t>
            </a:r>
            <a:r>
              <a:rPr lang="en-IN" dirty="0" smtClean="0"/>
              <a:t> pt</a:t>
            </a:r>
          </a:p>
          <a:p>
            <a:r>
              <a:rPr lang="en-IN" dirty="0" smtClean="0"/>
              <a:t>Significant reduction in K was observed within 1 hour.</a:t>
            </a:r>
          </a:p>
          <a:p>
            <a:r>
              <a:rPr lang="en-IN" dirty="0" smtClean="0"/>
              <a:t>84% achieved </a:t>
            </a:r>
            <a:r>
              <a:rPr lang="en-IN" dirty="0" err="1" smtClean="0"/>
              <a:t>normoK</a:t>
            </a:r>
            <a:r>
              <a:rPr lang="en-IN" dirty="0" smtClean="0"/>
              <a:t> @24hr, 98% @48hr.</a:t>
            </a:r>
          </a:p>
          <a:p>
            <a:r>
              <a:rPr lang="en-IN" dirty="0" smtClean="0"/>
              <a:t>Dose used in study was 5, 10 15gm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CRT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/>
              <a:t>Simultaneous pacing of both ventricles</a:t>
            </a:r>
          </a:p>
          <a:p>
            <a:r>
              <a:rPr lang="en-IN" dirty="0" smtClean="0"/>
              <a:t>Implantation of LV lead involves coronary sinus </a:t>
            </a:r>
            <a:r>
              <a:rPr lang="en-IN" dirty="0" err="1" smtClean="0"/>
              <a:t>canulation</a:t>
            </a:r>
            <a:r>
              <a:rPr lang="en-IN" dirty="0" smtClean="0"/>
              <a:t>—placed in </a:t>
            </a:r>
            <a:r>
              <a:rPr lang="en-IN" dirty="0" smtClean="0">
                <a:solidFill>
                  <a:srgbClr val="FF0000"/>
                </a:solidFill>
              </a:rPr>
              <a:t>lateral or posterior branch</a:t>
            </a:r>
          </a:p>
          <a:p>
            <a:r>
              <a:rPr lang="en-IN" dirty="0" smtClean="0"/>
              <a:t>Early CRT—</a:t>
            </a:r>
            <a:r>
              <a:rPr lang="en-IN" dirty="0" err="1" smtClean="0"/>
              <a:t>epicardial</a:t>
            </a:r>
            <a:r>
              <a:rPr lang="en-IN" dirty="0" smtClean="0"/>
              <a:t> LV lead with high capture </a:t>
            </a:r>
            <a:r>
              <a:rPr lang="en-IN" dirty="0" err="1" smtClean="0"/>
              <a:t>threahold</a:t>
            </a:r>
            <a:r>
              <a:rPr lang="en-IN" dirty="0" smtClean="0"/>
              <a:t> &amp; suboptimal anterior location</a:t>
            </a:r>
          </a:p>
          <a:p>
            <a:r>
              <a:rPr lang="en-IN" dirty="0" err="1" smtClean="0">
                <a:solidFill>
                  <a:srgbClr val="FF0000"/>
                </a:solidFill>
              </a:rPr>
              <a:t>Ratinale—intraventricular</a:t>
            </a:r>
            <a:r>
              <a:rPr lang="en-IN" dirty="0" smtClean="0">
                <a:solidFill>
                  <a:srgbClr val="FF0000"/>
                </a:solidFill>
              </a:rPr>
              <a:t> or </a:t>
            </a:r>
            <a:r>
              <a:rPr lang="en-IN" dirty="0" err="1" smtClean="0">
                <a:solidFill>
                  <a:srgbClr val="FF0000"/>
                </a:solidFill>
              </a:rPr>
              <a:t>interventricular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r>
              <a:rPr lang="en-IN" dirty="0" err="1" smtClean="0">
                <a:solidFill>
                  <a:srgbClr val="FF0000"/>
                </a:solidFill>
              </a:rPr>
              <a:t>dyssynchrony</a:t>
            </a:r>
            <a:endParaRPr lang="en-IN" dirty="0" smtClean="0">
              <a:solidFill>
                <a:srgbClr val="FF0000"/>
              </a:solidFill>
            </a:endParaRPr>
          </a:p>
          <a:p>
            <a:r>
              <a:rPr lang="en-IN" dirty="0" smtClean="0"/>
              <a:t>LBBB/QRS&gt;120ms is used in trials</a:t>
            </a:r>
          </a:p>
          <a:p>
            <a:r>
              <a:rPr lang="en-IN" dirty="0" smtClean="0"/>
              <a:t>50% HF pt N </a:t>
            </a:r>
            <a:r>
              <a:rPr lang="en-IN" dirty="0" err="1" smtClean="0"/>
              <a:t>QRS</a:t>
            </a:r>
            <a:r>
              <a:rPr lang="en-IN" dirty="0" err="1" smtClean="0">
                <a:sym typeface="Wingdings" pitchFamily="2" charset="2"/>
              </a:rPr>
              <a:t>dyssynchrony</a:t>
            </a:r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25% pt with EF&lt;35 QRS&gt;150no </a:t>
            </a:r>
            <a:r>
              <a:rPr lang="en-IN" dirty="0" err="1" smtClean="0">
                <a:sym typeface="Wingdings" pitchFamily="2" charset="2"/>
              </a:rPr>
              <a:t>dyssynchrony</a:t>
            </a:r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Acute CRT </a:t>
            </a:r>
            <a:r>
              <a:rPr lang="en-IN" dirty="0" err="1" smtClean="0">
                <a:sym typeface="Wingdings" pitchFamily="2" charset="2"/>
              </a:rPr>
              <a:t>benift</a:t>
            </a:r>
            <a:r>
              <a:rPr lang="en-IN" dirty="0" smtClean="0">
                <a:sym typeface="Wingdings" pitchFamily="2" charset="2"/>
              </a:rPr>
              <a:t>– </a:t>
            </a:r>
            <a:r>
              <a:rPr lang="en-IN" dirty="0" err="1" smtClean="0">
                <a:sym typeface="Wingdings" pitchFamily="2" charset="2"/>
              </a:rPr>
              <a:t>increse</a:t>
            </a:r>
            <a:r>
              <a:rPr lang="en-IN" dirty="0" smtClean="0">
                <a:sym typeface="Wingdings" pitchFamily="2" charset="2"/>
              </a:rPr>
              <a:t> in </a:t>
            </a:r>
            <a:r>
              <a:rPr lang="en-IN" dirty="0" err="1" smtClean="0">
                <a:sym typeface="Wingdings" pitchFamily="2" charset="2"/>
              </a:rPr>
              <a:t>dp</a:t>
            </a:r>
            <a:r>
              <a:rPr lang="en-IN" dirty="0" smtClean="0">
                <a:sym typeface="Wingdings" pitchFamily="2" charset="2"/>
              </a:rPr>
              <a:t>/</a:t>
            </a:r>
            <a:r>
              <a:rPr lang="en-IN" dirty="0" err="1" smtClean="0">
                <a:sym typeface="Wingdings" pitchFamily="2" charset="2"/>
              </a:rPr>
              <a:t>dtincre</a:t>
            </a:r>
            <a:r>
              <a:rPr lang="en-IN" dirty="0" smtClean="0">
                <a:sym typeface="Wingdings" pitchFamily="2" charset="2"/>
              </a:rPr>
              <a:t> SV</a:t>
            </a:r>
          </a:p>
          <a:p>
            <a:r>
              <a:rPr lang="en-IN" dirty="0" smtClean="0">
                <a:sym typeface="Wingdings" pitchFamily="2" charset="2"/>
              </a:rPr>
              <a:t>Chronic CRT </a:t>
            </a:r>
            <a:r>
              <a:rPr lang="en-IN" dirty="0" err="1" smtClean="0">
                <a:sym typeface="Wingdings" pitchFamily="2" charset="2"/>
              </a:rPr>
              <a:t>benifit</a:t>
            </a:r>
            <a:r>
              <a:rPr lang="en-IN" dirty="0" smtClean="0">
                <a:sym typeface="Wingdings" pitchFamily="2" charset="2"/>
              </a:rPr>
              <a:t>—reverse </a:t>
            </a:r>
            <a:r>
              <a:rPr lang="en-IN" dirty="0" err="1" smtClean="0">
                <a:sym typeface="Wingdings" pitchFamily="2" charset="2"/>
              </a:rPr>
              <a:t>remodellingincrese</a:t>
            </a:r>
            <a:r>
              <a:rPr lang="en-IN" dirty="0" smtClean="0">
                <a:sym typeface="Wingdings" pitchFamily="2" charset="2"/>
              </a:rPr>
              <a:t> EF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1437"/>
            <a:ext cx="6155990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fld id="{DC44D67B-5600-4109-9FC0-E3D8ED0EBEE9}" type="slidenum">
              <a:rPr lang="en-US"/>
              <a:pPr/>
              <a:t>73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52400"/>
            <a:ext cx="9144000" cy="944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Cardiac Resynchronization:</a:t>
            </a:r>
            <a:b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Proposed Mechanisms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6875" y="1270000"/>
            <a:ext cx="8126413" cy="4976813"/>
            <a:chOff x="250" y="800"/>
            <a:chExt cx="5119" cy="3135"/>
          </a:xfrm>
        </p:grpSpPr>
        <p:cxnSp>
          <p:nvCxnSpPr>
            <p:cNvPr id="6" name="AutoShape 5"/>
            <p:cNvCxnSpPr>
              <a:cxnSpLocks noChangeShapeType="1"/>
              <a:stCxn id="14" idx="2"/>
              <a:endCxn id="16" idx="0"/>
            </p:cNvCxnSpPr>
            <p:nvPr/>
          </p:nvCxnSpPr>
          <p:spPr bwMode="blackWhite">
            <a:xfrm rot="16200000" flipH="1">
              <a:off x="1782" y="2653"/>
              <a:ext cx="310" cy="157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7" name="AutoShape 6"/>
            <p:cNvCxnSpPr>
              <a:cxnSpLocks noChangeShapeType="1"/>
              <a:stCxn id="17" idx="2"/>
              <a:endCxn id="8" idx="0"/>
            </p:cNvCxnSpPr>
            <p:nvPr/>
          </p:nvCxnSpPr>
          <p:spPr bwMode="blackWhite">
            <a:xfrm rot="5400000">
              <a:off x="1799" y="289"/>
              <a:ext cx="476" cy="19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8" name="Text Box 7"/>
            <p:cNvSpPr txBox="1">
              <a:spLocks noChangeArrowheads="1"/>
            </p:cNvSpPr>
            <p:nvPr/>
          </p:nvSpPr>
          <p:spPr bwMode="blackWhite">
            <a:xfrm>
              <a:off x="467" y="1509"/>
              <a:ext cx="1176" cy="416"/>
            </a:xfrm>
            <a:prstGeom prst="rect">
              <a:avLst/>
            </a:prstGeom>
            <a:gradFill rotWithShape="0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</a:rPr>
                <a:t>Intraventricular</a:t>
              </a:r>
            </a:p>
            <a:p>
              <a:pPr algn="ctr" eaLnBrk="0" hangingPunct="0"/>
              <a:r>
                <a:rPr lang="en-US" sz="1800" b="1">
                  <a:latin typeface="Arial" pitchFamily="34" charset="0"/>
                </a:rPr>
                <a:t>Synchrony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blackWhite">
            <a:xfrm>
              <a:off x="2423" y="1509"/>
              <a:ext cx="1200" cy="416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</a:rPr>
                <a:t>Atrioventricular</a:t>
              </a:r>
            </a:p>
            <a:p>
              <a:pPr algn="ctr" eaLnBrk="0" hangingPunct="0"/>
              <a:r>
                <a:rPr lang="en-US" sz="1800" b="1">
                  <a:latin typeface="Arial" pitchFamily="34" charset="0"/>
                </a:rPr>
                <a:t>Synchrony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blackWhite">
            <a:xfrm>
              <a:off x="4193" y="1509"/>
              <a:ext cx="1176" cy="416"/>
            </a:xfrm>
            <a:prstGeom prst="rect">
              <a:avLst/>
            </a:prstGeom>
            <a:gradFill rotWithShape="0">
              <a:gsLst>
                <a:gs pos="0">
                  <a:srgbClr val="CC3399">
                    <a:gamma/>
                    <a:shade val="46275"/>
                    <a:invGamma/>
                  </a:srgbClr>
                </a:gs>
                <a:gs pos="50000">
                  <a:srgbClr val="CC3399"/>
                </a:gs>
                <a:gs pos="100000">
                  <a:srgbClr val="CC33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</a:rPr>
                <a:t>Interventricular</a:t>
              </a:r>
            </a:p>
            <a:p>
              <a:pPr algn="ctr" eaLnBrk="0" hangingPunct="0"/>
              <a:r>
                <a:rPr lang="en-US" sz="1800" b="1">
                  <a:latin typeface="Arial" pitchFamily="34" charset="0"/>
                </a:rPr>
                <a:t>Synchrony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blackWhite">
            <a:xfrm>
              <a:off x="2447" y="2330"/>
              <a:ext cx="744" cy="416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  <a:sym typeface="Symbol" pitchFamily="18" charset="2"/>
                </a:rPr>
                <a:t> LA</a:t>
              </a:r>
            </a:p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</a:rPr>
                <a:t>Pressure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blackWhite">
            <a:xfrm>
              <a:off x="3214" y="2330"/>
              <a:ext cx="1079" cy="416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  <a:sym typeface="Symbol" pitchFamily="18" charset="2"/>
                </a:rPr>
                <a:t> LV Diastolic</a:t>
              </a:r>
            </a:p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</a:rPr>
                <a:t>Filling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blackWhite">
            <a:xfrm>
              <a:off x="4424" y="2329"/>
              <a:ext cx="943" cy="416"/>
            </a:xfrm>
            <a:prstGeom prst="rect">
              <a:avLst/>
            </a:prstGeom>
            <a:gradFill rotWithShape="0">
              <a:gsLst>
                <a:gs pos="0">
                  <a:srgbClr val="CC3399">
                    <a:gamma/>
                    <a:shade val="46275"/>
                    <a:invGamma/>
                  </a:srgbClr>
                </a:gs>
                <a:gs pos="50000">
                  <a:srgbClr val="CC3399"/>
                </a:gs>
                <a:gs pos="100000">
                  <a:srgbClr val="CC33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  <a:sym typeface="Symbol" pitchFamily="18" charset="2"/>
                </a:rPr>
                <a:t> RV Stroke</a:t>
              </a:r>
            </a:p>
            <a:p>
              <a:pPr algn="ctr" eaLnBrk="0" hangingPunct="0">
                <a:buFont typeface="Symbol" pitchFamily="18" charset="2"/>
                <a:buNone/>
              </a:pPr>
              <a:r>
                <a:rPr lang="en-US" sz="1800" b="1">
                  <a:latin typeface="Arial" pitchFamily="34" charset="0"/>
                </a:rPr>
                <a:t>Volume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blackWhite">
            <a:xfrm>
              <a:off x="779" y="3053"/>
              <a:ext cx="740" cy="233"/>
            </a:xfrm>
            <a:prstGeom prst="rect">
              <a:avLst/>
            </a:prstGeom>
            <a:gradFill rotWithShape="0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  <a:sym typeface="Symbol" pitchFamily="18" charset="2"/>
                </a:rPr>
                <a:t> LVESV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blackWhite">
            <a:xfrm>
              <a:off x="2451" y="3054"/>
              <a:ext cx="736" cy="239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  <a:sym typeface="Symbol" pitchFamily="18" charset="2"/>
                </a:rPr>
                <a:t> LVEDV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blackWhite">
            <a:xfrm>
              <a:off x="1852" y="3596"/>
              <a:ext cx="1745" cy="339"/>
            </a:xfrm>
            <a:prstGeom prst="rect">
              <a:avLst/>
            </a:prstGeom>
            <a:gradFill rotWithShape="0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endParaRPr lang="en-US" sz="500" b="1">
                <a:latin typeface="Arial" pitchFamily="34" charset="0"/>
                <a:sym typeface="Symbol" pitchFamily="18" charset="2"/>
              </a:endParaRPr>
            </a:p>
            <a:p>
              <a:pPr algn="ctr" eaLnBrk="0" hangingPunct="0"/>
              <a:r>
                <a:rPr lang="en-US" sz="1800" b="1">
                  <a:latin typeface="Arial" pitchFamily="34" charset="0"/>
                  <a:sym typeface="Symbol" pitchFamily="18" charset="2"/>
                </a:rPr>
                <a:t>Reverse Remodeling</a:t>
              </a:r>
            </a:p>
            <a:p>
              <a:pPr algn="ctr" eaLnBrk="0" hangingPunct="0"/>
              <a:endParaRPr lang="en-US" sz="500" b="1">
                <a:latin typeface="Arial" pitchFamily="34" charset="0"/>
                <a:sym typeface="Symbol" pitchFamily="18" charset="2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blackWhite">
            <a:xfrm>
              <a:off x="1412" y="800"/>
              <a:ext cx="3215" cy="233"/>
            </a:xfrm>
            <a:prstGeom prst="rect">
              <a:avLst/>
            </a:prstGeom>
            <a:gradFill rotWithShape="0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>
                  <a:latin typeface="Arial" pitchFamily="34" charset="0"/>
                </a:rPr>
                <a:t>Cardiac Resynchronization</a:t>
              </a:r>
            </a:p>
          </p:txBody>
        </p:sp>
        <p:cxnSp>
          <p:nvCxnSpPr>
            <p:cNvPr id="18" name="AutoShape 17"/>
            <p:cNvCxnSpPr>
              <a:cxnSpLocks noChangeShapeType="1"/>
              <a:endCxn id="11" idx="1"/>
            </p:cNvCxnSpPr>
            <p:nvPr/>
          </p:nvCxnSpPr>
          <p:spPr bwMode="blackWhite">
            <a:xfrm>
              <a:off x="2312" y="2538"/>
              <a:ext cx="129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9" name="AutoShape 18"/>
            <p:cNvCxnSpPr>
              <a:cxnSpLocks noChangeShapeType="1"/>
              <a:stCxn id="13" idx="1"/>
              <a:endCxn id="12" idx="3"/>
            </p:cNvCxnSpPr>
            <p:nvPr/>
          </p:nvCxnSpPr>
          <p:spPr bwMode="blackWhite">
            <a:xfrm flipH="1">
              <a:off x="4275" y="2526"/>
              <a:ext cx="163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0" name="AutoShape 19"/>
            <p:cNvCxnSpPr>
              <a:cxnSpLocks noChangeShapeType="1"/>
            </p:cNvCxnSpPr>
            <p:nvPr/>
          </p:nvCxnSpPr>
          <p:spPr bwMode="blackWhite">
            <a:xfrm rot="16200000" flipH="1" flipV="1">
              <a:off x="2466" y="1043"/>
              <a:ext cx="1" cy="2531"/>
            </a:xfrm>
            <a:prstGeom prst="curvedConnector3">
              <a:avLst>
                <a:gd name="adj1" fmla="val -17000005"/>
              </a:avLst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</p:spPr>
        </p:cxnSp>
        <p:cxnSp>
          <p:nvCxnSpPr>
            <p:cNvPr id="21" name="AutoShape 20"/>
            <p:cNvCxnSpPr>
              <a:cxnSpLocks noChangeShapeType="1"/>
              <a:stCxn id="11" idx="2"/>
              <a:endCxn id="15" idx="0"/>
            </p:cNvCxnSpPr>
            <p:nvPr/>
          </p:nvCxnSpPr>
          <p:spPr bwMode="blackWhite">
            <a:xfrm>
              <a:off x="2819" y="2729"/>
              <a:ext cx="0" cy="3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2" name="AutoShape 21"/>
            <p:cNvCxnSpPr>
              <a:cxnSpLocks noChangeShapeType="1"/>
              <a:stCxn id="16" idx="1"/>
              <a:endCxn id="8" idx="1"/>
            </p:cNvCxnSpPr>
            <p:nvPr/>
          </p:nvCxnSpPr>
          <p:spPr bwMode="blackWhite">
            <a:xfrm rot="10800000">
              <a:off x="486" y="1706"/>
              <a:ext cx="1360" cy="2050"/>
            </a:xfrm>
            <a:prstGeom prst="curvedConnector3">
              <a:avLst>
                <a:gd name="adj1" fmla="val 10971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</p:cxnSp>
        <p:cxnSp>
          <p:nvCxnSpPr>
            <p:cNvPr id="23" name="AutoShape 22"/>
            <p:cNvCxnSpPr>
              <a:cxnSpLocks noChangeShapeType="1"/>
              <a:stCxn id="17" idx="2"/>
              <a:endCxn id="10" idx="0"/>
            </p:cNvCxnSpPr>
            <p:nvPr/>
          </p:nvCxnSpPr>
          <p:spPr bwMode="blackWhite">
            <a:xfrm rot="16200000" flipH="1">
              <a:off x="3662" y="390"/>
              <a:ext cx="476" cy="176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24" name="AutoShape 23"/>
            <p:cNvCxnSpPr>
              <a:cxnSpLocks noChangeShapeType="1"/>
              <a:stCxn id="8" idx="2"/>
              <a:endCxn id="37" idx="0"/>
            </p:cNvCxnSpPr>
            <p:nvPr/>
          </p:nvCxnSpPr>
          <p:spPr bwMode="blackWhite">
            <a:xfrm rot="5400000">
              <a:off x="801" y="2072"/>
              <a:ext cx="417" cy="90"/>
            </a:xfrm>
            <a:prstGeom prst="bentConnector3">
              <a:avLst>
                <a:gd name="adj1" fmla="val 4988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25" name="AutoShape 24"/>
            <p:cNvCxnSpPr>
              <a:cxnSpLocks noChangeShapeType="1"/>
              <a:stCxn id="15" idx="2"/>
              <a:endCxn id="16" idx="0"/>
            </p:cNvCxnSpPr>
            <p:nvPr/>
          </p:nvCxnSpPr>
          <p:spPr bwMode="blackWhite">
            <a:xfrm rot="5400000">
              <a:off x="2616" y="3387"/>
              <a:ext cx="311" cy="95"/>
            </a:xfrm>
            <a:prstGeom prst="bentConnector3">
              <a:avLst>
                <a:gd name="adj1" fmla="val 5075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26" name="AutoShape 25"/>
            <p:cNvCxnSpPr>
              <a:cxnSpLocks noChangeShapeType="1"/>
              <a:stCxn id="16" idx="1"/>
            </p:cNvCxnSpPr>
            <p:nvPr/>
          </p:nvCxnSpPr>
          <p:spPr bwMode="blackWhite">
            <a:xfrm rot="10800000" flipH="1">
              <a:off x="1846" y="2738"/>
              <a:ext cx="215" cy="1028"/>
            </a:xfrm>
            <a:prstGeom prst="curvedConnector4">
              <a:avLst>
                <a:gd name="adj1" fmla="val -61333"/>
                <a:gd name="adj2" fmla="val 5803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</p:cxn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1340" y="1918"/>
              <a:ext cx="604" cy="398"/>
              <a:chOff x="1289" y="1984"/>
              <a:chExt cx="631" cy="421"/>
            </a:xfrm>
          </p:grpSpPr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>
                <a:off x="1289" y="1984"/>
                <a:ext cx="0" cy="1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1289" y="2139"/>
                <a:ext cx="6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1920" y="2130"/>
                <a:ext cx="0" cy="2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28" name="Text Box 30"/>
            <p:cNvSpPr txBox="1">
              <a:spLocks noChangeArrowheads="1"/>
            </p:cNvSpPr>
            <p:nvPr/>
          </p:nvSpPr>
          <p:spPr bwMode="blackWhite">
            <a:xfrm flipH="1">
              <a:off x="1790" y="2343"/>
              <a:ext cx="538" cy="416"/>
            </a:xfrm>
            <a:prstGeom prst="rect">
              <a:avLst/>
            </a:prstGeom>
            <a:gradFill rotWithShape="0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  <a:sym typeface="Symbol" pitchFamily="18" charset="2"/>
                </a:rPr>
                <a:t></a:t>
              </a:r>
              <a:r>
                <a:rPr lang="en-US" sz="1800" b="1">
                  <a:latin typeface="Arial" pitchFamily="34" charset="0"/>
                </a:rPr>
                <a:t> MR</a:t>
              </a:r>
              <a:br>
                <a:rPr lang="en-US" sz="1800" b="1">
                  <a:latin typeface="Arial" pitchFamily="34" charset="0"/>
                </a:rPr>
              </a:b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H="1">
              <a:off x="2836" y="1910"/>
              <a:ext cx="131" cy="4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3203" y="1901"/>
              <a:ext cx="210" cy="4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4786" y="1910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2153" y="2739"/>
              <a:ext cx="10" cy="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2163" y="2808"/>
              <a:ext cx="6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3019" y="1262"/>
              <a:ext cx="0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1515" y="3162"/>
              <a:ext cx="9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955" y="2730"/>
              <a:ext cx="0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 Box 39"/>
            <p:cNvSpPr txBox="1">
              <a:spLocks noChangeArrowheads="1"/>
            </p:cNvSpPr>
            <p:nvPr/>
          </p:nvSpPr>
          <p:spPr bwMode="blackWhite">
            <a:xfrm>
              <a:off x="250" y="2330"/>
              <a:ext cx="1429" cy="416"/>
            </a:xfrm>
            <a:prstGeom prst="rect">
              <a:avLst/>
            </a:prstGeom>
            <a:gradFill rotWithShape="0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>
                  <a:latin typeface="Arial" pitchFamily="34" charset="0"/>
                  <a:sym typeface="Symbol" pitchFamily="18" charset="2"/>
                </a:rPr>
                <a:t> </a:t>
              </a:r>
              <a:r>
                <a:rPr lang="en-US" sz="1800" b="1">
                  <a:latin typeface="Arial" pitchFamily="34" charset="0"/>
                </a:rPr>
                <a:t>dP/dt, </a:t>
              </a:r>
              <a:r>
                <a:rPr lang="en-US" sz="1800" b="1">
                  <a:latin typeface="Arial" pitchFamily="34" charset="0"/>
                  <a:sym typeface="Symbol" pitchFamily="18" charset="2"/>
                </a:rPr>
                <a:t> </a:t>
              </a:r>
              <a:r>
                <a:rPr lang="en-US" sz="1800" b="1">
                  <a:latin typeface="Arial" pitchFamily="34" charset="0"/>
                </a:rPr>
                <a:t>EF, </a:t>
              </a:r>
              <a:r>
                <a:rPr lang="en-US" sz="1800" b="1">
                  <a:latin typeface="Arial" pitchFamily="34" charset="0"/>
                  <a:sym typeface="Symbol" pitchFamily="18" charset="2"/>
                </a:rPr>
                <a:t> </a:t>
              </a:r>
              <a:r>
                <a:rPr lang="en-US" sz="1800" b="1">
                  <a:latin typeface="Arial" pitchFamily="34" charset="0"/>
                </a:rPr>
                <a:t>CO</a:t>
              </a:r>
            </a:p>
            <a:p>
              <a:pPr algn="ctr" eaLnBrk="0" hangingPunct="0"/>
              <a:r>
                <a:rPr lang="en-US" sz="1800" b="1">
                  <a:latin typeface="Arial" pitchFamily="34" charset="0"/>
                </a:rPr>
                <a:t>(</a:t>
              </a:r>
              <a:r>
                <a:rPr lang="en-US" sz="1800" b="1">
                  <a:latin typeface="Arial" pitchFamily="34" charset="0"/>
                  <a:sym typeface="Symbol" pitchFamily="18" charset="2"/>
                </a:rPr>
                <a:t> </a:t>
              </a:r>
              <a:r>
                <a:rPr lang="en-US" sz="1800" b="1">
                  <a:latin typeface="Arial" pitchFamily="34" charset="0"/>
                </a:rPr>
                <a:t>Pulse Pressure)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IN" dirty="0" smtClean="0"/>
              <a:t>MAJOR TRIALS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839200" cy="548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278346">
                <a:tc>
                  <a:txBody>
                    <a:bodyPr/>
                    <a:lstStyle/>
                    <a:p>
                      <a:r>
                        <a:rPr lang="en-IN" dirty="0" smtClean="0"/>
                        <a:t>STUDY(N)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NYHA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QRS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SINUS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ICD</a:t>
                      </a:r>
                      <a:endParaRPr lang="en-IN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IN" dirty="0" smtClean="0"/>
                        <a:t>MIRACLE(524)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III,IV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&gt;130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MUSTIC SR(58)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&gt;150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MUSTIC AF(43)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&gt;200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IN" dirty="0" smtClean="0"/>
                        <a:t>PATH CHF(42)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III,IV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CONTAK CD (581)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III-IV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MIRACLE ICD (362)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III-IV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&gt;130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PATH CHF II (89)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III,IV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COMPANION (1520)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III,IV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  <a:tr h="487105">
                <a:tc>
                  <a:txBody>
                    <a:bodyPr/>
                    <a:lstStyle/>
                    <a:p>
                      <a:r>
                        <a:rPr lang="en-IN" dirty="0" smtClean="0"/>
                        <a:t>MIRACLE ICD II (186)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&gt;130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YES</a:t>
                      </a:r>
                      <a:endParaRPr lang="en-IN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IN" dirty="0" smtClean="0"/>
                        <a:t>CARE HF (813)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III,IV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&gt;12O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599"/>
            <a:ext cx="9144000" cy="423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4495800"/>
            <a:ext cx="914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 r="33702"/>
          <a:stretch>
            <a:fillRect/>
          </a:stretch>
        </p:blipFill>
        <p:spPr bwMode="auto">
          <a:xfrm>
            <a:off x="-76200" y="228599"/>
            <a:ext cx="9144000" cy="483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4038600"/>
            <a:ext cx="8991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-76200" y="228599"/>
            <a:ext cx="9753600" cy="4832303"/>
            <a:chOff x="-76200" y="228599"/>
            <a:chExt cx="9753600" cy="4832303"/>
          </a:xfrm>
        </p:grpSpPr>
        <p:pic>
          <p:nvPicPr>
            <p:cNvPr id="1648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9282"/>
            <a:stretch>
              <a:fillRect/>
            </a:stretch>
          </p:blipFill>
          <p:spPr bwMode="auto">
            <a:xfrm>
              <a:off x="-76200" y="228599"/>
              <a:ext cx="9753600" cy="483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6851"/>
            <a:stretch>
              <a:fillRect/>
            </a:stretch>
          </p:blipFill>
          <p:spPr bwMode="auto">
            <a:xfrm>
              <a:off x="5105400" y="228599"/>
              <a:ext cx="4572000" cy="483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0" y="4038600"/>
            <a:ext cx="9601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9570" name="Picture 2" descr="Image result for MIRACLE STUDY C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Complications of CRT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/>
              <a:t>Coronary sinus dissection or perforation(0.4-4%)</a:t>
            </a:r>
          </a:p>
          <a:p>
            <a:r>
              <a:rPr lang="en-IN" dirty="0" smtClean="0"/>
              <a:t>Lead dislodgement</a:t>
            </a:r>
          </a:p>
          <a:p>
            <a:r>
              <a:rPr lang="en-IN" dirty="0" smtClean="0"/>
              <a:t>Device infection</a:t>
            </a:r>
          </a:p>
          <a:p>
            <a:r>
              <a:rPr lang="en-IN" dirty="0" err="1" smtClean="0"/>
              <a:t>Pneumothorax</a:t>
            </a:r>
            <a:endParaRPr lang="en-IN" dirty="0" smtClean="0"/>
          </a:p>
          <a:p>
            <a:r>
              <a:rPr lang="en-IN" dirty="0" smtClean="0"/>
              <a:t>Pocket </a:t>
            </a:r>
            <a:r>
              <a:rPr lang="en-IN" dirty="0" err="1" smtClean="0"/>
              <a:t>errosion</a:t>
            </a:r>
            <a:endParaRPr lang="en-IN" dirty="0" smtClean="0"/>
          </a:p>
          <a:p>
            <a:r>
              <a:rPr lang="en-IN" dirty="0" smtClean="0"/>
              <a:t>Diaphragmatic pacing</a:t>
            </a:r>
          </a:p>
          <a:p>
            <a:r>
              <a:rPr lang="en-IN" dirty="0" smtClean="0"/>
              <a:t>Surgical and </a:t>
            </a:r>
            <a:r>
              <a:rPr lang="en-IN" dirty="0" err="1" smtClean="0"/>
              <a:t>anesthetic</a:t>
            </a:r>
            <a:r>
              <a:rPr lang="en-IN" dirty="0" smtClean="0"/>
              <a:t> </a:t>
            </a:r>
            <a:r>
              <a:rPr lang="en-IN" dirty="0" err="1" smtClean="0"/>
              <a:t>complcations</a:t>
            </a:r>
            <a:r>
              <a:rPr lang="en-IN" dirty="0" smtClean="0"/>
              <a:t> in </a:t>
            </a:r>
            <a:r>
              <a:rPr lang="en-IN" dirty="0" err="1" smtClean="0"/>
              <a:t>epicardial</a:t>
            </a:r>
            <a:r>
              <a:rPr lang="en-IN" dirty="0" smtClean="0"/>
              <a:t> lead </a:t>
            </a:r>
            <a:r>
              <a:rPr lang="en-IN" dirty="0" err="1" smtClean="0"/>
              <a:t>placeing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325" y="228600"/>
            <a:ext cx="8626475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Stages, Phenotypes and Treatment of HF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pic>
        <p:nvPicPr>
          <p:cNvPr id="3" name="Picture 14" descr="Q:\Clinical Policy &amp; Documents\Guidelines\2012 HF Full Revision\Current Draft\Figures\Figure 3_03042013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5" y="1143000"/>
            <a:ext cx="9146345" cy="54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COMBINATION OF CRT AND ICD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MIRACLE ICD, CONTAK CD and  COMPANION trials showed its not useful.</a:t>
            </a:r>
          </a:p>
          <a:p>
            <a:r>
              <a:rPr lang="en-IN" dirty="0" smtClean="0"/>
              <a:t>Should be inserted only if patient needs both.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8700" y="0"/>
            <a:ext cx="7086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aramond" pitchFamily="18" charset="0"/>
                <a:ea typeface="ＭＳ Ｐゴシック" pitchFamily="34" charset="-128"/>
                <a:cs typeface="+mj-cs"/>
              </a:rPr>
              <a:t>         Indications for CRT Therapy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" name="Picture 6" descr="Q:\Clinical Policy &amp; Documents\Guidelines\2012 HF Full Revision\Current Draft\Figures\Figure 2_DBT_CRT_Algorithm_02282013.emf"/>
          <p:cNvPicPr>
            <a:picLocks noChangeAspect="1" noChangeArrowheads="1"/>
          </p:cNvPicPr>
          <p:nvPr/>
        </p:nvPicPr>
        <p:blipFill>
          <a:blip r:embed="rId2" cstate="print"/>
          <a:srcRect l="8333" r="12500" b="15476"/>
          <a:stretch>
            <a:fillRect/>
          </a:stretch>
        </p:blipFill>
        <p:spPr bwMode="auto">
          <a:xfrm>
            <a:off x="304800" y="422709"/>
            <a:ext cx="8763000" cy="65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057400" y="3200400"/>
            <a:ext cx="3886200" cy="1752600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4685" t="12500" r="32650" b="11458"/>
          <a:stretch>
            <a:fillRect/>
          </a:stretch>
        </p:blipFill>
        <p:spPr bwMode="auto">
          <a:xfrm>
            <a:off x="45929" y="685800"/>
            <a:ext cx="9098071" cy="620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0175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Mechanical Circulatory Support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34" y="133350"/>
            <a:ext cx="7599866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Indication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NYHA IV functional class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Life expectancy &lt;2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Failure to respond to optimal medical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LVEF ≤25%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Refractory cardiogenic shock or cardiac failure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VO2 ≤14 mL/kg/min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for IV inotropes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Recurrent symptomatic sustained VT or VF in the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presence of an untreatable arrhythmogenic substrate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" descr="2016_HEART FAILURE_SLIDE-SET FV00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Types of MCS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Left ventricular assist device (LVAD)</a:t>
            </a:r>
          </a:p>
          <a:p>
            <a:pPr>
              <a:defRPr/>
            </a:pPr>
            <a:r>
              <a:rPr lang="en-US" dirty="0" smtClean="0"/>
              <a:t>Biventricular support (</a:t>
            </a:r>
            <a:r>
              <a:rPr lang="en-US" dirty="0" err="1" smtClean="0"/>
              <a:t>BiVAD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Total artificial heart (TAH)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56063"/>
          <a:stretch>
            <a:fillRect/>
          </a:stretch>
        </p:blipFill>
        <p:spPr bwMode="auto">
          <a:xfrm>
            <a:off x="685800" y="-457200"/>
            <a:ext cx="7391400" cy="80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Types of LVADs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First generation pumps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      - Pulsatile pumps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400" dirty="0" smtClean="0"/>
              <a:t>Second generation pumps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   - Continuous axial flow pumps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3600" dirty="0"/>
          </a:p>
          <a:p>
            <a:pPr>
              <a:defRPr/>
            </a:pPr>
            <a:r>
              <a:rPr lang="en-US" sz="2400" dirty="0" smtClean="0"/>
              <a:t>Third generation pumps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    - Magnetically levitated pump rotor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0050" y="1371600"/>
            <a:ext cx="21336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2895600"/>
            <a:ext cx="21955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5163" y="4648200"/>
            <a:ext cx="16462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8875" y="4648200"/>
            <a:ext cx="1558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Commonly Used Durable LVADs</a:t>
            </a:r>
            <a:endParaRPr lang="en-US" dirty="0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28800"/>
            <a:ext cx="2590800" cy="2590800"/>
          </a:xfrm>
          <a:noFill/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381000" y="4648200"/>
            <a:ext cx="1868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HeartMate II</a:t>
            </a:r>
          </a:p>
          <a:p>
            <a:r>
              <a:rPr lang="en-US" altLang="en-US"/>
              <a:t>Axial Flow LVAD</a:t>
            </a:r>
          </a:p>
          <a:p>
            <a:r>
              <a:rPr lang="en-US" altLang="en-US"/>
              <a:t>Ruby Bearing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828800"/>
            <a:ext cx="30845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4800600" y="3352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3424238" y="2457450"/>
            <a:ext cx="25193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HVAD</a:t>
            </a:r>
          </a:p>
          <a:p>
            <a:r>
              <a:rPr lang="en-US" altLang="en-US"/>
              <a:t>Centrifugal LVAD</a:t>
            </a:r>
          </a:p>
          <a:p>
            <a:r>
              <a:rPr lang="en-US" altLang="en-US"/>
              <a:t>Magnetic Drive</a:t>
            </a:r>
          </a:p>
          <a:p>
            <a:r>
              <a:rPr lang="en-US" altLang="en-US"/>
              <a:t>Hemodynamic Bearing</a:t>
            </a:r>
          </a:p>
        </p:txBody>
      </p:sp>
      <p:pic>
        <p:nvPicPr>
          <p:cNvPr id="5735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250" y="4648200"/>
            <a:ext cx="3973513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53" name="TextBox 7"/>
          <p:cNvSpPr txBox="1">
            <a:spLocks noChangeArrowheads="1"/>
          </p:cNvSpPr>
          <p:nvPr/>
        </p:nvSpPr>
        <p:spPr bwMode="auto">
          <a:xfrm>
            <a:off x="2819400" y="5181600"/>
            <a:ext cx="2308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HeartMate 3</a:t>
            </a:r>
          </a:p>
          <a:p>
            <a:r>
              <a:rPr lang="en-US" altLang="en-US"/>
              <a:t>Centrifugal LVAD</a:t>
            </a:r>
          </a:p>
          <a:p>
            <a:r>
              <a:rPr lang="en-US" altLang="en-US"/>
              <a:t>Magnetic Levitation</a:t>
            </a:r>
          </a:p>
          <a:p>
            <a:r>
              <a:rPr lang="en-US" altLang="en-US"/>
              <a:t>No Bearing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Comparison of Devices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" y="1447800"/>
          <a:ext cx="9067800" cy="5231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950"/>
                <a:gridCol w="2266950"/>
                <a:gridCol w="2266950"/>
                <a:gridCol w="2266950"/>
              </a:tblGrid>
              <a:tr h="384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First-Generation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Second-Generation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Third-Generation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Flow Profile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Pulsatile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Continuous (Axial)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Continuous (Centrifugal)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Device Example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HeartMate XVE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HeartMate II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HeartMate III,  HeartWare HVAD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Device Size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1150 grams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290 grams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160 grams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Recommended Anticoagulation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Aspirin Only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Aspirin + </a:t>
                      </a:r>
                      <a:r>
                        <a:rPr lang="en-US" sz="2000" dirty="0" err="1" smtClean="0">
                          <a:effectLst/>
                        </a:rPr>
                        <a:t>Dipyridamole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+ </a:t>
                      </a:r>
                      <a:r>
                        <a:rPr lang="en-US" sz="2000" dirty="0" err="1" smtClean="0"/>
                        <a:t>warfarin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Aspirin + </a:t>
                      </a:r>
                      <a:r>
                        <a:rPr lang="en-US" sz="2000" dirty="0" err="1" smtClean="0"/>
                        <a:t>warfarin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Power Source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Pneumatic or Electric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Electric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Electric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Implant Site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Abdomen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Abdomen/Chest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Pericardium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20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>
                          <a:effectLst/>
                        </a:rPr>
                        <a:t>Approved Indication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BTT, DT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BTT, DT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BTT (HVAD)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algn="ctr">
                        <a:lnSpc>
                          <a:spcPts val="1965"/>
                        </a:lnSpc>
                        <a:spcBef>
                          <a:spcPts val="1660"/>
                        </a:spcBef>
                        <a:spcAft>
                          <a:spcPts val="1660"/>
                        </a:spcAft>
                      </a:pPr>
                      <a:r>
                        <a:rPr lang="en-US" sz="2000" dirty="0">
                          <a:effectLst/>
                        </a:rPr>
                        <a:t>BTT, DT (HM 3) 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Anti-Coagulation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Medications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HeartMate</a:t>
            </a:r>
            <a:r>
              <a:rPr lang="en-US" sz="2400" dirty="0" smtClean="0"/>
              <a:t> II: Aspirin + </a:t>
            </a:r>
            <a:r>
              <a:rPr lang="en-US" sz="2400" dirty="0" err="1" smtClean="0"/>
              <a:t>Dipyridamole</a:t>
            </a:r>
            <a:r>
              <a:rPr lang="en-US" sz="2400" dirty="0" smtClean="0"/>
              <a:t>  or </a:t>
            </a:r>
            <a:r>
              <a:rPr lang="en-US" sz="2400" dirty="0" err="1" smtClean="0"/>
              <a:t>clopidogrel</a:t>
            </a:r>
            <a:r>
              <a:rPr lang="en-US" sz="2400" dirty="0" smtClean="0"/>
              <a:t>/</a:t>
            </a:r>
            <a:r>
              <a:rPr lang="en-US" sz="2400" dirty="0" err="1" smtClean="0"/>
              <a:t>prasugrel</a:t>
            </a:r>
            <a:r>
              <a:rPr lang="en-US" sz="2400" dirty="0" smtClean="0"/>
              <a:t> + </a:t>
            </a:r>
            <a:r>
              <a:rPr lang="en-US" sz="2400" dirty="0" err="1" smtClean="0"/>
              <a:t>warfarin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HeartMate</a:t>
            </a:r>
            <a:r>
              <a:rPr lang="en-US" sz="2400" dirty="0" smtClean="0"/>
              <a:t> 3: Aspirin + </a:t>
            </a:r>
            <a:r>
              <a:rPr lang="en-US" sz="2400" dirty="0" err="1" smtClean="0"/>
              <a:t>warfarin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Complication with LVAD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Infections</a:t>
            </a:r>
          </a:p>
          <a:p>
            <a:pPr>
              <a:defRPr/>
            </a:pPr>
            <a:r>
              <a:rPr lang="en-US" dirty="0" smtClean="0"/>
              <a:t>Bleeding</a:t>
            </a:r>
          </a:p>
          <a:p>
            <a:pPr>
              <a:defRPr/>
            </a:pPr>
            <a:r>
              <a:rPr lang="en-US" dirty="0" smtClean="0"/>
              <a:t>Hemolysis</a:t>
            </a:r>
          </a:p>
          <a:p>
            <a:pPr>
              <a:defRPr/>
            </a:pPr>
            <a:r>
              <a:rPr lang="en-US" dirty="0" smtClean="0"/>
              <a:t>Thrombosis</a:t>
            </a:r>
          </a:p>
          <a:p>
            <a:pPr>
              <a:defRPr/>
            </a:pPr>
            <a:r>
              <a:rPr lang="en-US" dirty="0" smtClean="0"/>
              <a:t>Stroke</a:t>
            </a:r>
          </a:p>
          <a:p>
            <a:pPr>
              <a:defRPr/>
            </a:pPr>
            <a:r>
              <a:rPr lang="en-US" dirty="0" smtClean="0"/>
              <a:t>Aortic insufficiency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Total artificial heart (TAH)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981200"/>
            <a:ext cx="3352800" cy="3730625"/>
          </a:xfrm>
          <a:noFill/>
        </p:spPr>
      </p:pic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981200"/>
            <a:ext cx="3124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8199" t="14583" r="40852" b="17708"/>
          <a:stretch>
            <a:fillRect/>
          </a:stretch>
        </p:blipFill>
        <p:spPr bwMode="auto">
          <a:xfrm>
            <a:off x="-152400" y="0"/>
            <a:ext cx="8763000" cy="654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-152400" y="0"/>
            <a:ext cx="9906000" cy="6547459"/>
            <a:chOff x="-76200" y="0"/>
            <a:chExt cx="9906000" cy="6547459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99" t="14583" r="40852" b="17708"/>
            <a:stretch>
              <a:fillRect/>
            </a:stretch>
          </p:blipFill>
          <p:spPr bwMode="auto">
            <a:xfrm>
              <a:off x="-76200" y="0"/>
              <a:ext cx="8763000" cy="6547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8452" t="14583" r="6296" b="17708"/>
            <a:stretch>
              <a:fillRect/>
            </a:stretch>
          </p:blipFill>
          <p:spPr bwMode="auto">
            <a:xfrm>
              <a:off x="5486400" y="0"/>
              <a:ext cx="4343400" cy="6547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6442" t="10417" r="8638" b="13542"/>
          <a:stretch>
            <a:fillRect/>
          </a:stretch>
        </p:blipFill>
        <p:spPr bwMode="auto">
          <a:xfrm>
            <a:off x="152400" y="762000"/>
            <a:ext cx="11049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5857" t="9375" r="8638" b="11458"/>
          <a:stretch>
            <a:fillRect/>
          </a:stretch>
        </p:blipFill>
        <p:spPr bwMode="auto">
          <a:xfrm>
            <a:off x="-76200" y="990600"/>
            <a:ext cx="9296399" cy="48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3189</Words>
  <Application>Microsoft Office PowerPoint</Application>
  <PresentationFormat>On-screen Show (4:3)</PresentationFormat>
  <Paragraphs>807</Paragraphs>
  <Slides>130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Office Theme</vt:lpstr>
      <vt:lpstr>Management of chronic heart failure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General therapeutic approach to chronic heart failure</vt:lpstr>
      <vt:lpstr>Pharmacological treatment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ACE-I/ARB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BETA BLOCKERS</vt:lpstr>
      <vt:lpstr>Slide 40</vt:lpstr>
      <vt:lpstr>BETA BLOCKERS</vt:lpstr>
      <vt:lpstr>Slide 42</vt:lpstr>
      <vt:lpstr>Slide 43</vt:lpstr>
      <vt:lpstr>Slide 44</vt:lpstr>
      <vt:lpstr>Slide 45</vt:lpstr>
      <vt:lpstr>MRA</vt:lpstr>
      <vt:lpstr>Slide 47</vt:lpstr>
      <vt:lpstr>Slide 48</vt:lpstr>
      <vt:lpstr>Slide 49</vt:lpstr>
      <vt:lpstr>Hydrolazine and ISDN</vt:lpstr>
      <vt:lpstr>Slide 51</vt:lpstr>
      <vt:lpstr>DIURETICS</vt:lpstr>
      <vt:lpstr>Slide 53</vt:lpstr>
      <vt:lpstr>Slide 54</vt:lpstr>
      <vt:lpstr>Ivabradine </vt:lpstr>
      <vt:lpstr>Slide 56</vt:lpstr>
      <vt:lpstr>Slide 57</vt:lpstr>
      <vt:lpstr>Slide 58</vt:lpstr>
      <vt:lpstr>DIGOXIN</vt:lpstr>
      <vt:lpstr>Trials </vt:lpstr>
      <vt:lpstr>Slide 61</vt:lpstr>
      <vt:lpstr>COMPLICATIONS OF DIGOXIN</vt:lpstr>
      <vt:lpstr>Slide 63</vt:lpstr>
      <vt:lpstr>Slide 64</vt:lpstr>
      <vt:lpstr>Slide 65</vt:lpstr>
      <vt:lpstr>Slide 66</vt:lpstr>
      <vt:lpstr>Slide 67</vt:lpstr>
      <vt:lpstr>Slide 68</vt:lpstr>
      <vt:lpstr>Newer agents to prevent hyperkalemia during RAAS inhibition</vt:lpstr>
      <vt:lpstr>ZS-9(zyrconium cyclosilicate)</vt:lpstr>
      <vt:lpstr> CRT</vt:lpstr>
      <vt:lpstr>Slide 72</vt:lpstr>
      <vt:lpstr>Slide 73</vt:lpstr>
      <vt:lpstr>MAJOR TRIALS</vt:lpstr>
      <vt:lpstr>Slide 75</vt:lpstr>
      <vt:lpstr>Slide 76</vt:lpstr>
      <vt:lpstr>Slide 77</vt:lpstr>
      <vt:lpstr>Slide 78</vt:lpstr>
      <vt:lpstr>Complications of CRT</vt:lpstr>
      <vt:lpstr>COMBINATION OF CRT AND ICD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Types of MCS</vt:lpstr>
      <vt:lpstr>Types of LVADs</vt:lpstr>
      <vt:lpstr>Commonly Used Durable LVADs</vt:lpstr>
      <vt:lpstr>Comparison of Devices</vt:lpstr>
      <vt:lpstr>Anti-Coagulation Guidelines</vt:lpstr>
      <vt:lpstr>Complication with LVAD</vt:lpstr>
      <vt:lpstr>Total artificial heart (TAH) </vt:lpstr>
      <vt:lpstr>Slide 96</vt:lpstr>
      <vt:lpstr>Slide 97</vt:lpstr>
      <vt:lpstr>Slide 98</vt:lpstr>
      <vt:lpstr>Slide 99</vt:lpstr>
      <vt:lpstr>Surgical treatment for heart failure</vt:lpstr>
      <vt:lpstr>Slide 101</vt:lpstr>
      <vt:lpstr>Slide 102</vt:lpstr>
      <vt:lpstr>Cardiac support device(myosplint device,CorCap device) </vt:lpstr>
      <vt:lpstr>Myosplint device</vt:lpstr>
      <vt:lpstr>Slide 105</vt:lpstr>
      <vt:lpstr>Slide 106</vt:lpstr>
      <vt:lpstr>Slide 107</vt:lpstr>
      <vt:lpstr>NEWER MODALITIES</vt:lpstr>
      <vt:lpstr>Cardiac contractility modulation</vt:lpstr>
      <vt:lpstr>Spinal cord stimulation</vt:lpstr>
      <vt:lpstr>Carotid sinus nerve stimulation</vt:lpstr>
      <vt:lpstr>Cervical vagal nerve stimulation</vt:lpstr>
      <vt:lpstr>Slide 113</vt:lpstr>
      <vt:lpstr>Intra cardiac AV nodal stimulation</vt:lpstr>
      <vt:lpstr>RV pressure monitoring</vt:lpstr>
      <vt:lpstr>LA pressure monitoring(Heart-POD)</vt:lpstr>
      <vt:lpstr>Pulmonary artery pressure monitoring (cardioMEMS)</vt:lpstr>
      <vt:lpstr>Controlled interatrial shunt</vt:lpstr>
      <vt:lpstr>Ventricular restoration device</vt:lpstr>
      <vt:lpstr>Indication of Ivabradine in EF&lt;35,SR,HR&gt;70 </vt:lpstr>
      <vt:lpstr>Indication of Ivabradine in EF&lt;35,SR,HR&gt;70 </vt:lpstr>
      <vt:lpstr>Which of the following is false regarding target dose </vt:lpstr>
      <vt:lpstr>Which of the following is false regarding target dose </vt:lpstr>
      <vt:lpstr>Initial dose and target dose of Hydralazine and ISDN(37.5mg+20mg)</vt:lpstr>
      <vt:lpstr>Initial dose and target dose of Hydralazine and ISDN(37.5mg+20mg)</vt:lpstr>
      <vt:lpstr>ARB not recommended in HF</vt:lpstr>
      <vt:lpstr>ARB not recommended in HF</vt:lpstr>
      <vt:lpstr>Match the following</vt:lpstr>
      <vt:lpstr>Match the following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admin</cp:lastModifiedBy>
  <cp:revision>29</cp:revision>
  <dcterms:created xsi:type="dcterms:W3CDTF">2006-08-16T00:00:00Z</dcterms:created>
  <dcterms:modified xsi:type="dcterms:W3CDTF">2018-09-17T12:08:15Z</dcterms:modified>
</cp:coreProperties>
</file>